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3" r:id="rId1"/>
  </p:sldMasterIdLst>
  <p:notesMasterIdLst>
    <p:notesMasterId r:id="rId31"/>
  </p:notesMasterIdLst>
  <p:sldIdLst>
    <p:sldId id="407" r:id="rId2"/>
    <p:sldId id="408" r:id="rId3"/>
    <p:sldId id="409" r:id="rId4"/>
    <p:sldId id="410" r:id="rId5"/>
    <p:sldId id="411" r:id="rId6"/>
    <p:sldId id="384" r:id="rId7"/>
    <p:sldId id="385" r:id="rId8"/>
    <p:sldId id="386" r:id="rId9"/>
    <p:sldId id="389" r:id="rId10"/>
    <p:sldId id="412" r:id="rId11"/>
    <p:sldId id="390" r:id="rId12"/>
    <p:sldId id="393" r:id="rId13"/>
    <p:sldId id="391" r:id="rId14"/>
    <p:sldId id="392" r:id="rId15"/>
    <p:sldId id="413" r:id="rId16"/>
    <p:sldId id="395" r:id="rId17"/>
    <p:sldId id="414" r:id="rId18"/>
    <p:sldId id="396" r:id="rId19"/>
    <p:sldId id="415" r:id="rId20"/>
    <p:sldId id="416" r:id="rId21"/>
    <p:sldId id="398" r:id="rId22"/>
    <p:sldId id="406" r:id="rId23"/>
    <p:sldId id="417" r:id="rId24"/>
    <p:sldId id="418" r:id="rId25"/>
    <p:sldId id="419" r:id="rId26"/>
    <p:sldId id="420" r:id="rId27"/>
    <p:sldId id="421" r:id="rId28"/>
    <p:sldId id="422" r:id="rId29"/>
    <p:sldId id="423" r:id="rId30"/>
  </p:sldIdLst>
  <p:sldSz cx="9144000" cy="6858000" type="screen4x3"/>
  <p:notesSz cx="6797675" cy="9874250"/>
  <p:defaultTextStyle>
    <a:defPPr>
      <a:defRPr lang="ru-RU"/>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423" autoAdjust="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104451"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ru-RU"/>
          </a:p>
        </p:txBody>
      </p:sp>
      <p:sp>
        <p:nvSpPr>
          <p:cNvPr id="2052"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3" name="Rectangle 5"/>
          <p:cNvSpPr>
            <a:spLocks noGrp="1" noChangeArrowheads="1"/>
          </p:cNvSpPr>
          <p:nvPr>
            <p:ph type="body" sz="quarter" idx="3"/>
          </p:nvPr>
        </p:nvSpPr>
        <p:spPr bwMode="auto">
          <a:xfrm>
            <a:off x="679450" y="4691063"/>
            <a:ext cx="54387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04454" name="Rectangle 6"/>
          <p:cNvSpPr>
            <a:spLocks noGrp="1" noChangeArrowheads="1"/>
          </p:cNvSpPr>
          <p:nvPr>
            <p:ph type="ftr" sz="quarter" idx="4"/>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104455" name="Rectangle 7"/>
          <p:cNvSpPr>
            <a:spLocks noGrp="1" noChangeArrowheads="1"/>
          </p:cNvSpPr>
          <p:nvPr>
            <p:ph type="sldNum" sz="quarter" idx="5"/>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FE509FF6-3842-49DB-AB1C-C88105434F1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D71E044-B4BA-4DF3-898C-DB2555830409}" type="slidenum">
              <a:rPr lang="ru-RU" altLang="ru-RU"/>
              <a:pPr>
                <a:defRPr/>
              </a:pPr>
              <a:t>‹#›</a:t>
            </a:fld>
            <a:endParaRPr lang="ru-RU" altLang="ru-RU"/>
          </a:p>
        </p:txBody>
      </p:sp>
    </p:spTree>
    <p:extLst>
      <p:ext uri="{BB962C8B-B14F-4D97-AF65-F5344CB8AC3E}">
        <p14:creationId xmlns:p14="http://schemas.microsoft.com/office/powerpoint/2010/main" val="3232259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B987E56-379B-406D-A2FB-B3507898D99F}" type="slidenum">
              <a:rPr lang="ru-RU" altLang="ru-RU"/>
              <a:pPr>
                <a:defRPr/>
              </a:pPr>
              <a:t>‹#›</a:t>
            </a:fld>
            <a:endParaRPr lang="ru-RU" altLang="ru-RU"/>
          </a:p>
        </p:txBody>
      </p:sp>
    </p:spTree>
    <p:extLst>
      <p:ext uri="{BB962C8B-B14F-4D97-AF65-F5344CB8AC3E}">
        <p14:creationId xmlns:p14="http://schemas.microsoft.com/office/powerpoint/2010/main" val="2780977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446EC64-5BBD-417A-BA82-9302B5E141FD}" type="slidenum">
              <a:rPr lang="ru-RU" altLang="ru-RU"/>
              <a:pPr>
                <a:defRPr/>
              </a:pPr>
              <a:t>‹#›</a:t>
            </a:fld>
            <a:endParaRPr lang="ru-RU" altLang="ru-RU"/>
          </a:p>
        </p:txBody>
      </p:sp>
    </p:spTree>
    <p:extLst>
      <p:ext uri="{BB962C8B-B14F-4D97-AF65-F5344CB8AC3E}">
        <p14:creationId xmlns:p14="http://schemas.microsoft.com/office/powerpoint/2010/main" val="1734938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0EAC99-51D0-4A16-B92F-86C588AEBA74}" type="slidenum">
              <a:rPr lang="ru-RU" altLang="ru-RU"/>
              <a:pPr>
                <a:defRPr/>
              </a:pPr>
              <a:t>‹#›</a:t>
            </a:fld>
            <a:endParaRPr lang="ru-RU" altLang="ru-RU"/>
          </a:p>
        </p:txBody>
      </p:sp>
    </p:spTree>
    <p:extLst>
      <p:ext uri="{BB962C8B-B14F-4D97-AF65-F5344CB8AC3E}">
        <p14:creationId xmlns:p14="http://schemas.microsoft.com/office/powerpoint/2010/main" val="316252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BDECAEC-9E1D-47CA-96B3-D7F7FF807379}" type="slidenum">
              <a:rPr lang="ru-RU" altLang="ru-RU"/>
              <a:pPr>
                <a:defRPr/>
              </a:pPr>
              <a:t>‹#›</a:t>
            </a:fld>
            <a:endParaRPr lang="ru-RU" altLang="ru-RU"/>
          </a:p>
        </p:txBody>
      </p:sp>
    </p:spTree>
    <p:extLst>
      <p:ext uri="{BB962C8B-B14F-4D97-AF65-F5344CB8AC3E}">
        <p14:creationId xmlns:p14="http://schemas.microsoft.com/office/powerpoint/2010/main" val="135915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7BDB149-5CFD-4F03-9E39-A2EF94716A84}" type="slidenum">
              <a:rPr lang="ru-RU" altLang="ru-RU"/>
              <a:pPr>
                <a:defRPr/>
              </a:pPr>
              <a:t>‹#›</a:t>
            </a:fld>
            <a:endParaRPr lang="ru-RU" altLang="ru-RU"/>
          </a:p>
        </p:txBody>
      </p:sp>
    </p:spTree>
    <p:extLst>
      <p:ext uri="{BB962C8B-B14F-4D97-AF65-F5344CB8AC3E}">
        <p14:creationId xmlns:p14="http://schemas.microsoft.com/office/powerpoint/2010/main" val="85940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1CD0358-EB0F-41E0-8E5D-6895F0C7DB14}" type="slidenum">
              <a:rPr lang="ru-RU" altLang="ru-RU"/>
              <a:pPr>
                <a:defRPr/>
              </a:pPr>
              <a:t>‹#›</a:t>
            </a:fld>
            <a:endParaRPr lang="ru-RU" altLang="ru-RU"/>
          </a:p>
        </p:txBody>
      </p:sp>
    </p:spTree>
    <p:extLst>
      <p:ext uri="{BB962C8B-B14F-4D97-AF65-F5344CB8AC3E}">
        <p14:creationId xmlns:p14="http://schemas.microsoft.com/office/powerpoint/2010/main" val="79527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C937E0E-CCFD-4A07-BF37-1245D863B1FC}" type="slidenum">
              <a:rPr lang="ru-RU" altLang="ru-RU"/>
              <a:pPr>
                <a:defRPr/>
              </a:pPr>
              <a:t>‹#›</a:t>
            </a:fld>
            <a:endParaRPr lang="ru-RU" altLang="ru-RU"/>
          </a:p>
        </p:txBody>
      </p:sp>
    </p:spTree>
    <p:extLst>
      <p:ext uri="{BB962C8B-B14F-4D97-AF65-F5344CB8AC3E}">
        <p14:creationId xmlns:p14="http://schemas.microsoft.com/office/powerpoint/2010/main" val="326373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A007777-7068-49FD-95B5-C56C01ED7C91}" type="slidenum">
              <a:rPr lang="ru-RU" altLang="ru-RU"/>
              <a:pPr>
                <a:defRPr/>
              </a:pPr>
              <a:t>‹#›</a:t>
            </a:fld>
            <a:endParaRPr lang="ru-RU" altLang="ru-RU"/>
          </a:p>
        </p:txBody>
      </p:sp>
    </p:spTree>
    <p:extLst>
      <p:ext uri="{BB962C8B-B14F-4D97-AF65-F5344CB8AC3E}">
        <p14:creationId xmlns:p14="http://schemas.microsoft.com/office/powerpoint/2010/main" val="99075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6693283-85FD-4F32-9FD0-5D208DD9277F}" type="slidenum">
              <a:rPr lang="ru-RU" altLang="ru-RU"/>
              <a:pPr>
                <a:defRPr/>
              </a:pPr>
              <a:t>‹#›</a:t>
            </a:fld>
            <a:endParaRPr lang="ru-RU" altLang="ru-RU"/>
          </a:p>
        </p:txBody>
      </p:sp>
    </p:spTree>
    <p:extLst>
      <p:ext uri="{BB962C8B-B14F-4D97-AF65-F5344CB8AC3E}">
        <p14:creationId xmlns:p14="http://schemas.microsoft.com/office/powerpoint/2010/main" val="69304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ru-RU" noProof="0" smtClean="0"/>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1254195-1EE2-4C37-95B5-3AE44D470FFD}" type="slidenum">
              <a:rPr lang="ru-RU" altLang="ru-RU"/>
              <a:pPr>
                <a:defRPr/>
              </a:pPr>
              <a:t>‹#›</a:t>
            </a:fld>
            <a:endParaRPr lang="ru-RU" altLang="ru-RU"/>
          </a:p>
        </p:txBody>
      </p:sp>
    </p:spTree>
    <p:extLst>
      <p:ext uri="{BB962C8B-B14F-4D97-AF65-F5344CB8AC3E}">
        <p14:creationId xmlns:p14="http://schemas.microsoft.com/office/powerpoint/2010/main" val="349361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900" smtClean="0">
                <a:solidFill>
                  <a:schemeClr val="tx1">
                    <a:tint val="75000"/>
                  </a:schemeClr>
                </a:solidFill>
              </a:defRPr>
            </a:lvl1pPr>
          </a:lstStyle>
          <a:p>
            <a:pPr>
              <a:defRPr/>
            </a:pPr>
            <a:fld id="{6C0BC57F-9C74-48E6-828E-7E3F8665753A}"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Lst>
  <p:hf hdr="0" ftr="0" dt="0"/>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588" y="1214438"/>
            <a:ext cx="6707187" cy="857250"/>
          </a:xfrm>
        </p:spPr>
        <p:txBody>
          <a:bodyPr rtlCol="0">
            <a:normAutofit fontScale="90000"/>
          </a:bodyPr>
          <a:lstStyle/>
          <a:p>
            <a:pPr fontAlgn="auto">
              <a:spcAft>
                <a:spcPts val="0"/>
              </a:spcAft>
              <a:defRPr/>
            </a:pPr>
            <a:r>
              <a:rPr lang="en-US" sz="3200" b="1" dirty="0"/>
              <a:t>AL-FARABI KAZAKH NATIONAL UNIVERSITY</a:t>
            </a:r>
            <a:endParaRPr lang="ru-RU" sz="3200" b="1" dirty="0"/>
          </a:p>
        </p:txBody>
      </p:sp>
      <p:sp>
        <p:nvSpPr>
          <p:cNvPr id="3075" name="TextBox 3"/>
          <p:cNvSpPr txBox="1">
            <a:spLocks noChangeArrowheads="1"/>
          </p:cNvSpPr>
          <p:nvPr/>
        </p:nvSpPr>
        <p:spPr bwMode="auto">
          <a:xfrm>
            <a:off x="2195513" y="2192338"/>
            <a:ext cx="6480175" cy="9540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en-US" altLang="ru-RU" sz="2800" b="1">
                <a:latin typeface="Arial" panose="020B0604020202020204" pitchFamily="34" charset="0"/>
              </a:rPr>
              <a:t>Department of political science and political technologies</a:t>
            </a:r>
            <a:r>
              <a:rPr lang="ru-RU" altLang="ru-RU" sz="2800" b="1">
                <a:latin typeface="Arial" panose="020B0604020202020204" pitchFamily="34" charset="0"/>
              </a:rPr>
              <a:t> </a:t>
            </a:r>
          </a:p>
        </p:txBody>
      </p:sp>
      <p:sp>
        <p:nvSpPr>
          <p:cNvPr id="3076" name="TextBox 4"/>
          <p:cNvSpPr txBox="1">
            <a:spLocks noChangeArrowheads="1"/>
          </p:cNvSpPr>
          <p:nvPr/>
        </p:nvSpPr>
        <p:spPr bwMode="auto">
          <a:xfrm>
            <a:off x="2195513" y="3311525"/>
            <a:ext cx="6624637"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en-US" altLang="ru-RU" sz="3000" b="1">
                <a:latin typeface="Arial" panose="020B0604020202020204" pitchFamily="34" charset="0"/>
              </a:rPr>
              <a:t>Political systems and regimes</a:t>
            </a:r>
            <a:endParaRPr lang="ru-RU" altLang="ru-RU" sz="3000" b="1">
              <a:latin typeface="Arial" panose="020B0604020202020204" pitchFamily="34" charset="0"/>
            </a:endParaRPr>
          </a:p>
        </p:txBody>
      </p:sp>
      <p:sp>
        <p:nvSpPr>
          <p:cNvPr id="3077" name="TextBox 5"/>
          <p:cNvSpPr txBox="1">
            <a:spLocks noChangeArrowheads="1"/>
          </p:cNvSpPr>
          <p:nvPr/>
        </p:nvSpPr>
        <p:spPr bwMode="auto">
          <a:xfrm>
            <a:off x="2339975" y="4306888"/>
            <a:ext cx="32400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 altLang="ru-RU" sz="2400" b="1">
                <a:latin typeface="Arial" panose="020B0604020202020204" pitchFamily="34" charset="0"/>
              </a:rPr>
              <a:t>Abzhapparova A.A.</a:t>
            </a:r>
          </a:p>
          <a:p>
            <a:pPr eaLnBrk="1" hangingPunct="1"/>
            <a:r>
              <a:rPr lang="en-US" altLang="ru-RU" sz="2400" b="1">
                <a:latin typeface="Arial" panose="020B0604020202020204" pitchFamily="34" charset="0"/>
              </a:rPr>
              <a:t>Senior lecturer</a:t>
            </a:r>
            <a:endParaRPr lang="ru-RU" altLang="ru-RU" sz="2400" b="1">
              <a:latin typeface="Arial" panose="020B0604020202020204" pitchFamily="34" charset="0"/>
            </a:endParaRPr>
          </a:p>
        </p:txBody>
      </p:sp>
      <p:pic>
        <p:nvPicPr>
          <p:cNvPr id="3078" name="Рисунок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0" y="1249363"/>
            <a:ext cx="1214438"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idx="4294967295"/>
          </p:nvPr>
        </p:nvSpPr>
        <p:spPr>
          <a:xfrm>
            <a:off x="900113" y="476250"/>
            <a:ext cx="7396162" cy="857250"/>
          </a:xfrm>
        </p:spPr>
        <p:txBody>
          <a:bodyPr/>
          <a:lstStyle/>
          <a:p>
            <a:pPr algn="ctr"/>
            <a:r>
              <a:rPr lang="en-US" altLang="ru-RU" sz="2800" b="1" smtClean="0">
                <a:latin typeface="Arial" panose="020B0604020202020204" pitchFamily="34" charset="0"/>
                <a:cs typeface="Arial" panose="020B0604020202020204" pitchFamily="34" charset="0"/>
              </a:rPr>
              <a:t>Comparative characteristics of the political system and the political regime</a:t>
            </a:r>
            <a:endParaRPr lang="ru-RU" altLang="ru-RU" sz="2800" b="1" smtClean="0">
              <a:latin typeface="Arial" panose="020B0604020202020204" pitchFamily="34" charset="0"/>
              <a:cs typeface="Arial" panose="020B0604020202020204" pitchFamily="34" charset="0"/>
            </a:endParaRPr>
          </a:p>
        </p:txBody>
      </p:sp>
      <p:graphicFrame>
        <p:nvGraphicFramePr>
          <p:cNvPr id="22542" name="Group 14"/>
          <p:cNvGraphicFramePr>
            <a:graphicFrameLocks noGrp="1"/>
          </p:cNvGraphicFramePr>
          <p:nvPr>
            <p:ph idx="4294967295"/>
          </p:nvPr>
        </p:nvGraphicFramePr>
        <p:xfrm>
          <a:off x="984250" y="1906588"/>
          <a:ext cx="7945438" cy="4837112"/>
        </p:xfrm>
        <a:graphic>
          <a:graphicData uri="http://schemas.openxmlformats.org/drawingml/2006/table">
            <a:tbl>
              <a:tblPr/>
              <a:tblGrid>
                <a:gridCol w="3973314">
                  <a:extLst>
                    <a:ext uri="{9D8B030D-6E8A-4147-A177-3AD203B41FA5}">
                      <a16:colId xmlns:a16="http://schemas.microsoft.com/office/drawing/2014/main" val="20000"/>
                    </a:ext>
                  </a:extLst>
                </a:gridCol>
                <a:gridCol w="3972124">
                  <a:extLst>
                    <a:ext uri="{9D8B030D-6E8A-4147-A177-3AD203B41FA5}">
                      <a16:colId xmlns:a16="http://schemas.microsoft.com/office/drawing/2014/main" val="20001"/>
                    </a:ext>
                  </a:extLst>
                </a:gridCol>
              </a:tblGrid>
              <a:tr h="501262">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Tx/>
                        <a:buNone/>
                        <a:tabLst/>
                      </a:pPr>
                      <a:r>
                        <a:rPr kumimoji="0" lang="en-US" sz="1800" b="1" i="0" u="none" strike="noStrike" cap="none" normalizeH="0" baseline="0" dirty="0" smtClean="0">
                          <a:ln>
                            <a:noFill/>
                          </a:ln>
                          <a:solidFill>
                            <a:srgbClr val="FFFFFF"/>
                          </a:solidFill>
                          <a:effectLst/>
                          <a:latin typeface="Century Gothic" pitchFamily="34" charset="0"/>
                          <a:cs typeface="Arial" charset="0"/>
                        </a:rPr>
                        <a:t>THE POLITICAL SYSTEM</a:t>
                      </a:r>
                      <a:endParaRPr kumimoji="0" lang="ru-RU" sz="1800" b="1" i="0" u="none" strike="noStrike" cap="none" normalizeH="0" baseline="0" dirty="0" smtClean="0">
                        <a:ln>
                          <a:noFill/>
                        </a:ln>
                        <a:solidFill>
                          <a:srgbClr val="FFFFFF"/>
                        </a:solidFill>
                        <a:effectLst/>
                        <a:latin typeface="Century Gothic" pitchFamily="34" charset="0"/>
                        <a:cs typeface="Arial" charset="0"/>
                      </a:endParaRPr>
                    </a:p>
                  </a:txBody>
                  <a:tcPr marL="68583" marR="68583" marT="34291" marB="342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Tx/>
                        <a:buNone/>
                        <a:tabLst/>
                      </a:pPr>
                      <a:r>
                        <a:rPr kumimoji="0" lang="en-US" sz="1800" b="1" i="0" u="none" strike="noStrike" cap="none" normalizeH="0" baseline="0" dirty="0" smtClean="0">
                          <a:ln>
                            <a:noFill/>
                          </a:ln>
                          <a:solidFill>
                            <a:srgbClr val="FFFFFF"/>
                          </a:solidFill>
                          <a:effectLst/>
                          <a:latin typeface="Century Gothic" pitchFamily="34" charset="0"/>
                          <a:cs typeface="Arial" charset="0"/>
                        </a:rPr>
                        <a:t>THE POLITICAL REGIME</a:t>
                      </a:r>
                      <a:endParaRPr kumimoji="0" lang="ru-RU" sz="1800" b="1" i="0" u="none" strike="noStrike" cap="none" normalizeH="0" baseline="0" dirty="0" smtClean="0">
                        <a:ln>
                          <a:noFill/>
                        </a:ln>
                        <a:solidFill>
                          <a:srgbClr val="FFFFFF"/>
                        </a:solidFill>
                        <a:effectLst/>
                        <a:latin typeface="Century Gothic" pitchFamily="34" charset="0"/>
                        <a:cs typeface="Arial" charset="0"/>
                      </a:endParaRPr>
                    </a:p>
                  </a:txBody>
                  <a:tcPr marL="68583" marR="68583" marT="34291" marB="342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BACC6"/>
                    </a:solidFill>
                  </a:tcPr>
                </a:tc>
                <a:extLst>
                  <a:ext uri="{0D108BD9-81ED-4DB2-BD59-A6C34878D82A}">
                    <a16:rowId xmlns:a16="http://schemas.microsoft.com/office/drawing/2014/main" val="10000"/>
                  </a:ext>
                </a:extLst>
              </a:tr>
              <a:tr h="4335850">
                <a:tc>
                  <a:txBody>
                    <a:bodyPr/>
                    <a:lstStyle/>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The type of political system is determined by the fundamental principles of its organization.</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It is based on political values, which embody the goals and principles underlying political action</a:t>
                      </a:r>
                      <a:endParaRPr kumimoji="0" lang="ru-RU"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txBody>
                  <a:tcPr marL="68583" marR="68583" marT="34291" marB="342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Political regimes differ within certain types of political systems:</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by the nature of the ratio of branches of government;</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organization of political institutions;</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forms and methods of exercising power.</a:t>
                      </a:r>
                      <a:endParaRPr kumimoji="0" lang="ru-RU" sz="2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txBody>
                  <a:tcPr marL="68583" marR="68583" marT="34291" marB="342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F1F5"/>
                    </a:solidFill>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lnSpc>
                <a:spcPct val="80000"/>
              </a:lnSpc>
              <a:spcAft>
                <a:spcPts val="0"/>
              </a:spcAft>
              <a:defRPr/>
            </a:pPr>
            <a:r>
              <a:rPr lang="ru-RU" sz="2800" b="1" dirty="0" smtClean="0">
                <a:solidFill>
                  <a:schemeClr val="accent6">
                    <a:lumMod val="75000"/>
                  </a:schemeClr>
                </a:solidFill>
              </a:rPr>
              <a:t>2. </a:t>
            </a:r>
            <a:r>
              <a:rPr lang="en-US" altLang="ru-RU" sz="2800" dirty="0" smtClean="0">
                <a:latin typeface="Arial" panose="020B0604020202020204" pitchFamily="34" charset="0"/>
                <a:cs typeface="Arial" panose="020B0604020202020204" pitchFamily="34" charset="0"/>
              </a:rPr>
              <a:t>Typologies of political regimes</a:t>
            </a:r>
          </a:p>
        </p:txBody>
      </p:sp>
      <p:sp>
        <p:nvSpPr>
          <p:cNvPr id="13315" name="Rectangle 3"/>
          <p:cNvSpPr>
            <a:spLocks noGrp="1" noChangeArrowheads="1"/>
          </p:cNvSpPr>
          <p:nvPr>
            <p:ph idx="1"/>
          </p:nvPr>
        </p:nvSpPr>
        <p:spPr bwMode="auto">
          <a:xfrm>
            <a:off x="611188" y="1916113"/>
            <a:ext cx="7705725" cy="43926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Conditionality and relativity of all typologies and classifications</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Empirical and theoretical typologies</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Typologization is the identification of stable sets of features</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How and on what grounds should political regimes be compared?</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The problem of measurement: how to build a range of political regimes?</a:t>
            </a:r>
            <a:endParaRPr lang="ru-RU" altLang="ru-RU" sz="3200" smtClean="0">
              <a:solidFill>
                <a:srgbClr val="002060"/>
              </a:solidFill>
              <a:latin typeface="Arial" panose="020B0604020202020204" pitchFamily="34" charset="0"/>
              <a:cs typeface="Arial" panose="020B0604020202020204" pitchFamily="34" charset="0"/>
            </a:endParaRPr>
          </a:p>
        </p:txBody>
      </p:sp>
      <p:sp>
        <p:nvSpPr>
          <p:cNvPr id="1331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B2191BFC-807E-48C7-8336-E5E057E4FD4B}" type="slidenum">
              <a:rPr lang="ru-RU" altLang="ru-RU"/>
              <a:pPr/>
              <a:t>11</a:t>
            </a:fld>
            <a:endParaRPr lang="ru-RU" alt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lnSpc>
                <a:spcPct val="80000"/>
              </a:lnSpc>
              <a:spcAft>
                <a:spcPts val="0"/>
              </a:spcAft>
              <a:defRPr/>
            </a:pPr>
            <a:r>
              <a:rPr lang="ru-RU" sz="2800" b="1" dirty="0" smtClean="0">
                <a:solidFill>
                  <a:schemeClr val="accent6">
                    <a:lumMod val="75000"/>
                  </a:schemeClr>
                </a:solidFill>
              </a:rPr>
              <a:t>2. </a:t>
            </a:r>
            <a:r>
              <a:rPr lang="en-US" altLang="ru-RU" sz="2800" dirty="0" smtClean="0">
                <a:latin typeface="Arial" panose="020B0604020202020204" pitchFamily="34" charset="0"/>
                <a:cs typeface="Arial" panose="020B0604020202020204" pitchFamily="34" charset="0"/>
              </a:rPr>
              <a:t>Typologies of political regimes</a:t>
            </a:r>
          </a:p>
        </p:txBody>
      </p:sp>
      <p:sp>
        <p:nvSpPr>
          <p:cNvPr id="14339" name="Rectangle 3"/>
          <p:cNvSpPr>
            <a:spLocks noGrp="1" noChangeArrowheads="1"/>
          </p:cNvSpPr>
          <p:nvPr>
            <p:ph idx="1"/>
          </p:nvPr>
        </p:nvSpPr>
        <p:spPr bwMode="auto">
          <a:xfrm>
            <a:off x="611188" y="1916113"/>
            <a:ext cx="7705725" cy="43926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Aristotle: "Who rules?" and "In whose interests?" (tyranny-monarchy, oligarchy – aristocracy, democracy – politics)</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R.Dahl: criteria of competition and participation (closed hegemony, open hegemony, competitive oligarchy and polyarchy)</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S. Huntington on undemocratic regimes: one-party, military, personal dictatorship and racial oligarchy</a:t>
            </a:r>
            <a:endParaRPr lang="ru-RU" altLang="ru-RU" sz="3200" smtClean="0">
              <a:solidFill>
                <a:srgbClr val="002060"/>
              </a:solidFill>
              <a:latin typeface="Arial" panose="020B0604020202020204" pitchFamily="34" charset="0"/>
              <a:cs typeface="Arial" panose="020B0604020202020204" pitchFamily="34" charset="0"/>
            </a:endParaRPr>
          </a:p>
        </p:txBody>
      </p:sp>
      <p:sp>
        <p:nvSpPr>
          <p:cNvPr id="14340"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622CA567-F034-4928-8D92-A4DC70E7E35F}" type="slidenum">
              <a:rPr lang="ru-RU" altLang="ru-RU"/>
              <a:pPr/>
              <a:t>12</a:t>
            </a:fld>
            <a:endParaRPr lang="ru-RU" alt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smtClean="0">
                <a:solidFill>
                  <a:schemeClr val="accent6">
                    <a:lumMod val="75000"/>
                  </a:schemeClr>
                </a:solidFill>
              </a:rPr>
              <a:t>2. </a:t>
            </a:r>
            <a:r>
              <a:rPr lang="en-US" altLang="ru-RU" sz="2800" dirty="0">
                <a:latin typeface="Arial" panose="020B0604020202020204" pitchFamily="34" charset="0"/>
                <a:cs typeface="Arial" panose="020B0604020202020204" pitchFamily="34" charset="0"/>
              </a:rPr>
              <a:t>Typologies of political regimes</a:t>
            </a:r>
            <a:endParaRPr lang="ru-RU" sz="2800" b="1" dirty="0" smtClean="0">
              <a:solidFill>
                <a:schemeClr val="accent6">
                  <a:lumMod val="75000"/>
                </a:schemeClr>
              </a:solidFill>
            </a:endParaRPr>
          </a:p>
        </p:txBody>
      </p:sp>
      <p:sp>
        <p:nvSpPr>
          <p:cNvPr id="15363" name="Rectangle 3"/>
          <p:cNvSpPr>
            <a:spLocks noGrp="1" noChangeArrowheads="1"/>
          </p:cNvSpPr>
          <p:nvPr>
            <p:ph idx="1"/>
          </p:nvPr>
        </p:nvSpPr>
        <p:spPr bwMode="auto">
          <a:xfrm>
            <a:off x="611188" y="1916113"/>
            <a:ext cx="7705725" cy="43926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H.Linz and A.Stepan on criteria of differences in political regimes: political pluralism, social and economic pluralism; degree of ideologization; degree of mobilization, constitutionality of power and its limitations</a:t>
            </a:r>
          </a:p>
          <a:p>
            <a:pPr>
              <a:lnSpc>
                <a:spcPct val="80000"/>
              </a:lnSpc>
              <a:buFont typeface="Wingdings" panose="05000000000000000000" pitchFamily="2" charset="2"/>
              <a:buChar char="q"/>
            </a:pPr>
            <a:r>
              <a:rPr lang="en-US" altLang="ru-RU" sz="3200" smtClean="0">
                <a:solidFill>
                  <a:srgbClr val="002060"/>
                </a:solidFill>
                <a:latin typeface="Arial" panose="020B0604020202020204" pitchFamily="34" charset="0"/>
                <a:cs typeface="Arial" panose="020B0604020202020204" pitchFamily="34" charset="0"/>
              </a:rPr>
              <a:t>H.Linz and A.Stepan on types of political regimes (based on criteria of their differences): democratic, authoritarian, totalitarian, post-totalitarian, sultanist</a:t>
            </a:r>
            <a:endParaRPr lang="ru-RU" altLang="ru-RU" sz="3200" smtClean="0">
              <a:solidFill>
                <a:srgbClr val="002060"/>
              </a:solidFill>
              <a:latin typeface="Arial" panose="020B0604020202020204" pitchFamily="34" charset="0"/>
              <a:cs typeface="Arial" panose="020B0604020202020204" pitchFamily="34" charset="0"/>
            </a:endParaRPr>
          </a:p>
        </p:txBody>
      </p:sp>
      <p:sp>
        <p:nvSpPr>
          <p:cNvPr id="15364"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0BD463F6-6E67-43CA-8039-814DFB347F6C}" type="slidenum">
              <a:rPr lang="ru-RU" altLang="ru-RU"/>
              <a:pPr/>
              <a:t>13</a:t>
            </a:fld>
            <a:endParaRPr lang="ru-RU" alt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lnSpc>
                <a:spcPct val="80000"/>
              </a:lnSpc>
              <a:spcAft>
                <a:spcPts val="0"/>
              </a:spcAft>
              <a:defRPr/>
            </a:pPr>
            <a:r>
              <a:rPr lang="ru-RU" sz="4400" b="1" dirty="0" smtClean="0">
                <a:solidFill>
                  <a:schemeClr val="accent6">
                    <a:lumMod val="75000"/>
                  </a:schemeClr>
                </a:solidFill>
                <a:latin typeface="Arial" panose="020B0604020202020204" pitchFamily="34" charset="0"/>
                <a:cs typeface="Arial" panose="020B0604020202020204" pitchFamily="34" charset="0"/>
              </a:rPr>
              <a:t>3. </a:t>
            </a:r>
            <a:r>
              <a:rPr lang="en-US" altLang="ru-RU" sz="4400" b="1" dirty="0" smtClean="0">
                <a:latin typeface="Arial" panose="020B0604020202020204" pitchFamily="34" charset="0"/>
                <a:cs typeface="Arial" panose="020B0604020202020204" pitchFamily="34" charset="0"/>
              </a:rPr>
              <a:t>Totalitarianism</a:t>
            </a:r>
          </a:p>
        </p:txBody>
      </p:sp>
      <p:sp>
        <p:nvSpPr>
          <p:cNvPr id="16387" name="Rectangle 3"/>
          <p:cNvSpPr>
            <a:spLocks noGrp="1" noChangeArrowheads="1"/>
          </p:cNvSpPr>
          <p:nvPr>
            <p:ph idx="1"/>
          </p:nvPr>
        </p:nvSpPr>
        <p:spPr bwMode="auto">
          <a:xfrm>
            <a:off x="395288" y="1700213"/>
            <a:ext cx="8353425"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A unique phenomenon of the 20th century.</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Is totalitarianism an aberration, an exception?</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The extreme "pole" in the spectrum of political regimes</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Totalitas (Latin) – wholeness, completeness</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H. Arendt: "Totalitarianism differs significantly from all other forms of political suppression known as despotism, tyranny or dictatorships. Wherever totalitarianism came to power, it brought with it completely new political institutions and destroyed all the social, legal and political traditions of a given country"</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Hitler, Stalin, Mao, Kim, Pol Pot… </a:t>
            </a:r>
          </a:p>
          <a:p>
            <a:pPr>
              <a:lnSpc>
                <a:spcPct val="80000"/>
              </a:lnSpc>
              <a:buFont typeface="Wingdings" panose="05000000000000000000" pitchFamily="2" charset="2"/>
              <a:buChar char="q"/>
            </a:pPr>
            <a:r>
              <a:rPr lang="en-US" altLang="ru-RU" sz="2400" smtClean="0">
                <a:solidFill>
                  <a:srgbClr val="002060"/>
                </a:solidFill>
                <a:latin typeface="Arial" panose="020B0604020202020204" pitchFamily="34" charset="0"/>
                <a:cs typeface="Arial" panose="020B0604020202020204" pitchFamily="34" charset="0"/>
              </a:rPr>
              <a:t>Totalitarianism and post-totalitarianism (when?)</a:t>
            </a:r>
            <a:endParaRPr lang="ru-RU" altLang="ru-RU" sz="2400" smtClean="0">
              <a:solidFill>
                <a:srgbClr val="002060"/>
              </a:solidFill>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q"/>
            </a:pPr>
            <a:endParaRPr lang="ru-RU" altLang="ru-RU" sz="2400" smtClean="0">
              <a:solidFill>
                <a:srgbClr val="002060"/>
              </a:solidFill>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q"/>
            </a:pPr>
            <a:endParaRPr lang="ru-RU" altLang="ru-RU" sz="2400" smtClean="0">
              <a:solidFill>
                <a:srgbClr val="002060"/>
              </a:solidFill>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q"/>
            </a:pPr>
            <a:endParaRPr lang="ru-RU" altLang="ru-RU" sz="2400" smtClean="0">
              <a:solidFill>
                <a:srgbClr val="002060"/>
              </a:solidFill>
              <a:latin typeface="Arial" panose="020B0604020202020204" pitchFamily="34" charset="0"/>
              <a:cs typeface="Arial" panose="020B0604020202020204" pitchFamily="34" charset="0"/>
            </a:endParaRPr>
          </a:p>
        </p:txBody>
      </p:sp>
      <p:sp>
        <p:nvSpPr>
          <p:cNvPr id="1638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7AA9C50C-F039-4217-A092-35F7452B6960}" type="slidenum">
              <a:rPr lang="ru-RU" altLang="ru-RU"/>
              <a:pPr/>
              <a:t>14</a:t>
            </a:fld>
            <a:endParaRPr lang="ru-RU" alt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92462"/>
            <a:ext cx="7205680" cy="960668"/>
          </a:xfrm>
        </p:spPr>
        <p:txBody>
          <a:bodyPr rtlCol="0">
            <a:normAutofit/>
          </a:bodyPr>
          <a:lstStyle/>
          <a:p>
            <a:pPr fontAlgn="auto">
              <a:spcAft>
                <a:spcPts val="0"/>
              </a:spcAft>
              <a:defRPr/>
            </a:pPr>
            <a:r>
              <a:rPr lang="en-US" b="1" dirty="0">
                <a:ln w="0"/>
                <a:solidFill>
                  <a:srgbClr val="002060"/>
                </a:solidFill>
                <a:effectLst>
                  <a:reflection blurRad="6350" stA="53000" endA="300" endPos="35500" dir="5400000" sy="-90000" algn="bl" rotWithShape="0"/>
                </a:effectLst>
                <a:latin typeface="Arial" panose="020B0604020202020204" pitchFamily="34" charset="0"/>
                <a:cs typeface="Arial" panose="020B0604020202020204" pitchFamily="34" charset="0"/>
              </a:rPr>
              <a:t>Totalitarian political regime</a:t>
            </a:r>
            <a:endParaRPr lang="ru-RU" b="1" dirty="0">
              <a:ln w="0"/>
              <a:solidFill>
                <a:srgbClr val="002060"/>
              </a:solidFill>
              <a:effectLst>
                <a:reflection blurRad="6350" stA="53000" endA="300" endPos="35500" dir="5400000" sy="-90000" algn="bl" rotWithShape="0"/>
              </a:effectLst>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11188" y="3089275"/>
            <a:ext cx="7920037" cy="4181475"/>
          </a:xfrm>
        </p:spPr>
        <p:txBody>
          <a:bodyPr/>
          <a:lstStyle/>
          <a:p>
            <a:pPr marL="0" indent="0" fontAlgn="auto">
              <a:spcAft>
                <a:spcPts val="0"/>
              </a:spcAft>
              <a:buFont typeface="Arial" panose="020B0604020202020204" pitchFamily="34" charset="0"/>
              <a:buNone/>
              <a:defRPr/>
            </a:pPr>
            <a:r>
              <a:rPr lang="en-US" dirty="0">
                <a:solidFill>
                  <a:schemeClr val="tx1">
                    <a:lumMod val="75000"/>
                    <a:lumOff val="25000"/>
                  </a:schemeClr>
                </a:solidFill>
                <a:latin typeface="Arial" panose="020B0604020202020204" pitchFamily="34" charset="0"/>
                <a:cs typeface="Arial" panose="020B0604020202020204" pitchFamily="34" charset="0"/>
              </a:rPr>
              <a:t>Totalitarianism is a fundamentally new type of dictatorship in which the state and ideology play a special role. </a:t>
            </a:r>
          </a:p>
          <a:p>
            <a:pPr marL="0" indent="0" fontAlgn="auto">
              <a:spcAft>
                <a:spcPts val="0"/>
              </a:spcAft>
              <a:buFont typeface="Arial" panose="020B0604020202020204" pitchFamily="34" charset="0"/>
              <a:buNone/>
              <a:defRPr/>
            </a:pPr>
            <a:r>
              <a:rPr lang="en-US" dirty="0">
                <a:solidFill>
                  <a:schemeClr val="tx1">
                    <a:lumMod val="75000"/>
                    <a:lumOff val="25000"/>
                  </a:schemeClr>
                </a:solidFill>
                <a:latin typeface="Arial" panose="020B0604020202020204" pitchFamily="34" charset="0"/>
                <a:cs typeface="Arial" panose="020B0604020202020204" pitchFamily="34" charset="0"/>
              </a:rPr>
              <a:t>The term "totalitarian" was introduced into the political lexicon by the leader of the Italian fascists B. Mussolini (1883-1945). The goal of the fascist movement, in his opinion, was to create a strong state, using exclusively forceful principles of exercising power. </a:t>
            </a:r>
          </a:p>
          <a:p>
            <a:pPr marL="0" indent="0" fontAlgn="auto">
              <a:spcAft>
                <a:spcPts val="0"/>
              </a:spcAft>
              <a:buFont typeface="Arial" panose="020B0604020202020204" pitchFamily="34" charset="0"/>
              <a:buNone/>
              <a:defRPr/>
            </a:pPr>
            <a:r>
              <a:rPr lang="en-US" dirty="0">
                <a:solidFill>
                  <a:schemeClr val="tx1">
                    <a:lumMod val="75000"/>
                    <a:lumOff val="25000"/>
                  </a:schemeClr>
                </a:solidFill>
                <a:latin typeface="Arial" panose="020B0604020202020204" pitchFamily="34" charset="0"/>
                <a:cs typeface="Arial" panose="020B0604020202020204" pitchFamily="34" charset="0"/>
              </a:rPr>
              <a:t>Mussolini expressed the essence of totalitarianism with the formula: "Everything is in the state, nothing is outside the state, nothing is against the state."</a:t>
            </a:r>
            <a:endParaRPr lang="ru-RU" sz="15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Горизонтальный свиток 3"/>
          <p:cNvSpPr/>
          <p:nvPr/>
        </p:nvSpPr>
        <p:spPr>
          <a:xfrm>
            <a:off x="127000" y="666750"/>
            <a:ext cx="5795963" cy="240982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5" name="Прямоугольник 4"/>
          <p:cNvSpPr/>
          <p:nvPr/>
        </p:nvSpPr>
        <p:spPr>
          <a:xfrm>
            <a:off x="465231" y="1140764"/>
            <a:ext cx="5321717" cy="1077218"/>
          </a:xfrm>
          <a:prstGeom prst="rect">
            <a:avLst/>
          </a:prstGeom>
        </p:spPr>
        <p:txBody>
          <a:bodyPr>
            <a:spAutoFit/>
          </a:bodyPr>
          <a:lstStyle/>
          <a:p>
            <a:pPr eaLnBrk="1" fontAlgn="auto" hangingPunct="1">
              <a:spcBef>
                <a:spcPts val="0"/>
              </a:spcBef>
              <a:spcAft>
                <a:spcPts val="0"/>
              </a:spcAft>
              <a:defRPr/>
            </a:pPr>
            <a:r>
              <a:rPr lang="en-US" sz="1600" b="1" i="1" dirty="0">
                <a:ln w="10160">
                  <a:solidFill>
                    <a:schemeClr val="accent5"/>
                  </a:solidFill>
                  <a:prstDash val="solid"/>
                </a:ln>
                <a:latin typeface="Constantia" panose="02030602050306030303" pitchFamily="18" charset="0"/>
                <a:cs typeface="+mn-cs"/>
              </a:rPr>
              <a:t>Totalitarianism is the complete control and strict regulation by the state of all spheres of life of society, of every person through direct armed violence. The state absorbs the whole society and the individual.</a:t>
            </a:r>
            <a:endParaRPr lang="ru-RU" sz="1600" b="1" dirty="0">
              <a:ln w="10160">
                <a:solidFill>
                  <a:schemeClr val="accent5"/>
                </a:solidFill>
                <a:prstDash val="solid"/>
              </a:ln>
              <a:latin typeface="Constantia" panose="02030602050306030303" pitchFamily="18" charset="0"/>
              <a:cs typeface="+mn-cs"/>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a:solidFill>
                  <a:schemeClr val="accent6">
                    <a:lumMod val="75000"/>
                  </a:schemeClr>
                </a:solidFill>
                <a:latin typeface="Arial" panose="020B0604020202020204" pitchFamily="34" charset="0"/>
                <a:cs typeface="Arial" panose="020B0604020202020204" pitchFamily="34" charset="0"/>
              </a:rPr>
              <a:t>3. </a:t>
            </a:r>
            <a:r>
              <a:rPr lang="en-US" altLang="ru-RU" sz="2800" b="1" dirty="0">
                <a:latin typeface="Arial" panose="020B0604020202020204" pitchFamily="34" charset="0"/>
                <a:cs typeface="Arial" panose="020B0604020202020204" pitchFamily="34" charset="0"/>
              </a:rPr>
              <a:t>Totalitarianism</a:t>
            </a:r>
            <a:endParaRPr lang="ru-RU" sz="2800" b="1" dirty="0" smtClean="0">
              <a:solidFill>
                <a:schemeClr val="accent6">
                  <a:lumMod val="75000"/>
                </a:schemeClr>
              </a:solidFill>
            </a:endParaRPr>
          </a:p>
        </p:txBody>
      </p:sp>
      <p:sp>
        <p:nvSpPr>
          <p:cNvPr id="18435" name="Rectangle 3"/>
          <p:cNvSpPr>
            <a:spLocks noGrp="1" noChangeArrowheads="1"/>
          </p:cNvSpPr>
          <p:nvPr>
            <p:ph idx="1"/>
          </p:nvPr>
        </p:nvSpPr>
        <p:spPr bwMode="auto">
          <a:xfrm>
            <a:off x="395288" y="1916113"/>
            <a:ext cx="8353425" cy="43926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Totalitarianism – an image or a concept?</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See J. Orwell "Animal Farm" (1945) and "1984" (1949)</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Totalitarianism – descriptive (descriptive) or ideational (essential) term?</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H.Arendt "The Origins of totalitarianism"(1951): the eternal evil in human nature and the factor of mass</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character K.Witvogel "Oriental Despotism" (1957): totalitarianism and "hydraulic civilizations". Cf. T.Samueli "The Russian Tradition" (1976)</a:t>
            </a:r>
            <a:endParaRPr lang="ru-RU" altLang="ru-RU" sz="2800" smtClean="0">
              <a:solidFill>
                <a:srgbClr val="002060"/>
              </a:solidFill>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q"/>
            </a:pPr>
            <a:endParaRPr lang="ru-RU" altLang="ru-RU" sz="2800" smtClean="0">
              <a:solidFill>
                <a:srgbClr val="002060"/>
              </a:solidFill>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q"/>
            </a:pPr>
            <a:endParaRPr lang="ru-RU" altLang="ru-RU" sz="2800" smtClean="0">
              <a:solidFill>
                <a:srgbClr val="002060"/>
              </a:solidFill>
              <a:latin typeface="Arial" panose="020B0604020202020204" pitchFamily="34" charset="0"/>
              <a:cs typeface="Arial" panose="020B0604020202020204" pitchFamily="34" charset="0"/>
            </a:endParaRPr>
          </a:p>
        </p:txBody>
      </p:sp>
      <p:sp>
        <p:nvSpPr>
          <p:cNvPr id="1843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11F5707B-5712-4373-B271-CDCC9E1E0BCD}" type="slidenum">
              <a:rPr lang="ru-RU" altLang="ru-RU"/>
              <a:pPr/>
              <a:t>16</a:t>
            </a:fld>
            <a:endParaRPr lang="ru-RU" alt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881063" y="404813"/>
            <a:ext cx="7910512" cy="1325562"/>
          </a:xfrm>
        </p:spPr>
        <p:txBody>
          <a:bodyPr/>
          <a:lstStyle/>
          <a:p>
            <a:pPr algn="ctr"/>
            <a:r>
              <a:rPr lang="en-US" altLang="ru-RU" sz="2100" b="1" i="1" smtClean="0">
                <a:latin typeface="Arial" panose="020B0604020202020204" pitchFamily="34" charset="0"/>
                <a:cs typeface="Arial" panose="020B0604020202020204" pitchFamily="34" charset="0"/>
              </a:rPr>
              <a:t>Totalitarianism arises in the twentieth century. as a political regime and as a special model of socio-economic order characteristic of the stage of industrial development, and as an ideology</a:t>
            </a:r>
            <a:endParaRPr lang="ru-RU" altLang="ru-RU" sz="2100" b="1" i="1" smtClean="0">
              <a:latin typeface="Arial" panose="020B0604020202020204" pitchFamily="34" charset="0"/>
              <a:cs typeface="Arial" panose="020B0604020202020204" pitchFamily="34" charset="0"/>
            </a:endParaRPr>
          </a:p>
        </p:txBody>
      </p:sp>
      <p:sp>
        <p:nvSpPr>
          <p:cNvPr id="19459" name="Объект 2"/>
          <p:cNvSpPr>
            <a:spLocks noGrp="1"/>
          </p:cNvSpPr>
          <p:nvPr>
            <p:ph idx="1"/>
          </p:nvPr>
        </p:nvSpPr>
        <p:spPr bwMode="auto">
          <a:xfrm>
            <a:off x="757238" y="1916113"/>
            <a:ext cx="8158162" cy="4084637"/>
          </a:xfrm>
        </p:spPr>
        <p:txBody>
          <a:bodyPr wrap="square" numCol="1" anchor="t" anchorCtr="0" compatLnSpc="1">
            <a:prstTxWarp prst="textNoShape">
              <a:avLst/>
            </a:prstTxWarp>
          </a:bodyPr>
          <a:lstStyle/>
          <a:p>
            <a:pPr marL="0" indent="0" algn="just">
              <a:buFont typeface="Arial" panose="020B0604020202020204" pitchFamily="34" charset="0"/>
              <a:buNone/>
            </a:pPr>
            <a:r>
              <a:rPr lang="en-US" altLang="ru-RU" sz="2400" smtClean="0">
                <a:latin typeface="Arial" panose="020B0604020202020204" pitchFamily="34" charset="0"/>
              </a:rPr>
              <a:t>1. The creation of an extensive system of mass communications made it possible to ensure ideological and political control over the individual. </a:t>
            </a:r>
          </a:p>
          <a:p>
            <a:pPr marL="0" indent="0" algn="just">
              <a:buFont typeface="Arial" panose="020B0604020202020204" pitchFamily="34" charset="0"/>
              <a:buNone/>
            </a:pPr>
            <a:r>
              <a:rPr lang="en-US" altLang="ru-RU" sz="2400" smtClean="0">
                <a:latin typeface="Arial" panose="020B0604020202020204" pitchFamily="34" charset="0"/>
              </a:rPr>
              <a:t>2. A person in the conditions of the destruction of traditional forms of life has become defenseless before the world of the market element and competition.</a:t>
            </a:r>
          </a:p>
          <a:p>
            <a:pPr marL="0" indent="0" algn="just">
              <a:buFont typeface="Arial" panose="020B0604020202020204" pitchFamily="34" charset="0"/>
              <a:buNone/>
            </a:pPr>
            <a:r>
              <a:rPr lang="en-US" altLang="ru-RU" sz="2400" smtClean="0">
                <a:latin typeface="Arial" panose="020B0604020202020204" pitchFamily="34" charset="0"/>
              </a:rPr>
              <a:t>3. The complication of social relations required the strengthening of the role of the state ("statism") as a universal regulator and organizer of the interaction of individuals with conflicting interests.</a:t>
            </a:r>
            <a:endParaRPr lang="ru-RU" altLang="ru-RU" sz="2400" smtClean="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a:solidFill>
                  <a:schemeClr val="accent6">
                    <a:lumMod val="75000"/>
                  </a:schemeClr>
                </a:solidFill>
                <a:latin typeface="Arial" panose="020B0604020202020204" pitchFamily="34" charset="0"/>
                <a:cs typeface="Arial" panose="020B0604020202020204" pitchFamily="34" charset="0"/>
              </a:rPr>
              <a:t>3. </a:t>
            </a:r>
            <a:r>
              <a:rPr lang="en-US" altLang="ru-RU" sz="2800" b="1" dirty="0">
                <a:latin typeface="Arial" panose="020B0604020202020204" pitchFamily="34" charset="0"/>
                <a:cs typeface="Arial" panose="020B0604020202020204" pitchFamily="34" charset="0"/>
              </a:rPr>
              <a:t>Totalitarianism</a:t>
            </a:r>
            <a:endParaRPr lang="ru-RU" sz="2800" b="1" dirty="0" smtClean="0">
              <a:solidFill>
                <a:schemeClr val="accent6">
                  <a:lumMod val="75000"/>
                </a:schemeClr>
              </a:solidFill>
            </a:endParaRPr>
          </a:p>
        </p:txBody>
      </p:sp>
      <p:sp>
        <p:nvSpPr>
          <p:cNvPr id="15364" name="Rectangle 3"/>
          <p:cNvSpPr>
            <a:spLocks noGrp="1" noChangeArrowheads="1"/>
          </p:cNvSpPr>
          <p:nvPr>
            <p:ph idx="1"/>
          </p:nvPr>
        </p:nvSpPr>
        <p:spPr>
          <a:xfrm>
            <a:off x="395288" y="1700213"/>
            <a:ext cx="8353425" cy="4608512"/>
          </a:xfrm>
        </p:spPr>
        <p:txBody>
          <a:bodyPr>
            <a:normAutofit fontScale="92500" lnSpcReduction="10000"/>
          </a:bodyPr>
          <a:lstStyle/>
          <a:p>
            <a:pPr fontAlgn="auto">
              <a:lnSpc>
                <a:spcPct val="80000"/>
              </a:lnSpc>
              <a:spcAft>
                <a:spcPts val="0"/>
              </a:spcAft>
              <a:buFont typeface="Wingdings" panose="05000000000000000000" pitchFamily="2" charset="2"/>
              <a:buChar char="q"/>
              <a:defRPr/>
            </a:pPr>
            <a:r>
              <a:rPr lang="en-US" sz="2400" dirty="0" err="1">
                <a:latin typeface="Arial" panose="020B0604020202020204" pitchFamily="34" charset="0"/>
                <a:cs typeface="Arial" panose="020B0604020202020204" pitchFamily="34" charset="0"/>
              </a:rPr>
              <a:t>To.Popper</a:t>
            </a:r>
            <a:r>
              <a:rPr lang="en-US" sz="2400" dirty="0">
                <a:latin typeface="Arial" panose="020B0604020202020204" pitchFamily="34" charset="0"/>
                <a:cs typeface="Arial" panose="020B0604020202020204" pitchFamily="34" charset="0"/>
              </a:rPr>
              <a:t> "The Open Society and its Enemies" (1945) on totalitarianism:  </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The origins are in Hegel</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Nationalism (in the form of the idea of the State as the spirit of the nation)</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The state is free from morality</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The "ethical" idea of war</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is a "great" man</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The ideal of a heroic life</a:t>
            </a:r>
          </a:p>
          <a:p>
            <a:pPr fontAlgn="auto">
              <a:lnSpc>
                <a:spcPct val="80000"/>
              </a:lnSpc>
              <a:spcAft>
                <a:spcPts val="0"/>
              </a:spcAft>
              <a:buFont typeface="Wingdings" panose="05000000000000000000" pitchFamily="2" charset="2"/>
              <a:buChar char="q"/>
              <a:defRPr/>
            </a:pPr>
            <a:r>
              <a:rPr lang="en-US" sz="2400" dirty="0" err="1">
                <a:latin typeface="Arial" panose="020B0604020202020204" pitchFamily="34" charset="0"/>
                <a:cs typeface="Arial" panose="020B0604020202020204" pitchFamily="34" charset="0"/>
              </a:rPr>
              <a:t>K.Friedrich</a:t>
            </a:r>
            <a:r>
              <a:rPr lang="en-US" sz="2400" dirty="0">
                <a:latin typeface="Arial" panose="020B0604020202020204" pitchFamily="34" charset="0"/>
                <a:cs typeface="Arial" panose="020B0604020202020204" pitchFamily="34" charset="0"/>
              </a:rPr>
              <a:t> and </a:t>
            </a:r>
            <a:r>
              <a:rPr lang="en-US" sz="2400" dirty="0" err="1">
                <a:latin typeface="Arial" panose="020B0604020202020204" pitchFamily="34" charset="0"/>
                <a:cs typeface="Arial" panose="020B0604020202020204" pitchFamily="34" charset="0"/>
              </a:rPr>
              <a:t>Z.Brzezinski</a:t>
            </a:r>
            <a:r>
              <a:rPr lang="en-US" sz="2400" dirty="0">
                <a:latin typeface="Arial" panose="020B0604020202020204" pitchFamily="34" charset="0"/>
                <a:cs typeface="Arial" panose="020B0604020202020204" pitchFamily="34" charset="0"/>
              </a:rPr>
              <a:t> "Totalitarian Dictatorship and Autocracy" (1956):  </a:t>
            </a: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Ideology </a:t>
            </a:r>
          </a:p>
          <a:p>
            <a:pPr fontAlgn="auto">
              <a:lnSpc>
                <a:spcPct val="80000"/>
              </a:lnSpc>
              <a:spcAft>
                <a:spcPts val="0"/>
              </a:spcAft>
              <a:buFont typeface="Wingdings" panose="05000000000000000000" pitchFamily="2" charset="2"/>
              <a:buChar char="Ø"/>
              <a:defRPr/>
            </a:pPr>
            <a:r>
              <a:rPr lang="en-US" sz="2400" dirty="0" err="1">
                <a:latin typeface="Arial" panose="020B0604020202020204" pitchFamily="34" charset="0"/>
                <a:cs typeface="Arial" panose="020B0604020202020204" pitchFamily="34" charset="0"/>
              </a:rPr>
              <a:t>Mobilisation</a:t>
            </a:r>
            <a:endParaRPr lang="en-US" sz="2400" dirty="0">
              <a:latin typeface="Arial" panose="020B0604020202020204" pitchFamily="34" charset="0"/>
              <a:cs typeface="Arial" panose="020B0604020202020204" pitchFamily="34" charset="0"/>
            </a:endParaRPr>
          </a:p>
          <a:p>
            <a:pPr fontAlgn="auto">
              <a:lnSpc>
                <a:spcPct val="80000"/>
              </a:lnSpc>
              <a:spcAft>
                <a:spcPts val="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The cult of personality</a:t>
            </a:r>
            <a:r>
              <a:rPr lang="ru-RU" sz="2400" dirty="0" smtClean="0">
                <a:latin typeface="Arial" panose="020B0604020202020204" pitchFamily="34" charset="0"/>
                <a:cs typeface="Arial" panose="020B0604020202020204" pitchFamily="34" charset="0"/>
              </a:rPr>
              <a:t> </a:t>
            </a:r>
          </a:p>
          <a:p>
            <a:pPr fontAlgn="auto">
              <a:lnSpc>
                <a:spcPct val="80000"/>
              </a:lnSpc>
              <a:spcAft>
                <a:spcPts val="0"/>
              </a:spcAft>
              <a:buFont typeface="Wingdings" panose="05000000000000000000" pitchFamily="2" charset="2"/>
              <a:buChar char="q"/>
              <a:defRPr/>
            </a:pPr>
            <a:endParaRPr lang="ru-RU" sz="2400" dirty="0" smtClean="0">
              <a:latin typeface="Arial" panose="020B0604020202020204" pitchFamily="34" charset="0"/>
              <a:cs typeface="Arial" panose="020B0604020202020204" pitchFamily="34" charset="0"/>
            </a:endParaRPr>
          </a:p>
          <a:p>
            <a:pPr fontAlgn="auto">
              <a:lnSpc>
                <a:spcPct val="80000"/>
              </a:lnSpc>
              <a:spcAft>
                <a:spcPts val="0"/>
              </a:spcAft>
              <a:buFont typeface="Wingdings" panose="05000000000000000000" pitchFamily="2" charset="2"/>
              <a:buChar char="q"/>
              <a:defRPr/>
            </a:pPr>
            <a:endParaRPr lang="ru-RU" sz="2400" dirty="0" smtClean="0">
              <a:latin typeface="Arial" panose="020B0604020202020204" pitchFamily="34" charset="0"/>
              <a:cs typeface="Arial" panose="020B0604020202020204" pitchFamily="34" charset="0"/>
            </a:endParaRPr>
          </a:p>
        </p:txBody>
      </p:sp>
      <p:sp>
        <p:nvSpPr>
          <p:cNvPr id="20484"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7303D924-D120-4CFD-ACB0-4E5AA4C0DBEC}" type="slidenum">
              <a:rPr lang="ru-RU" altLang="ru-RU"/>
              <a:pPr/>
              <a:t>18</a:t>
            </a:fld>
            <a:endParaRPr lang="ru-RU" alt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550" y="333375"/>
            <a:ext cx="7902575" cy="960438"/>
          </a:xfrm>
        </p:spPr>
        <p:txBody>
          <a:bodyPr rtlCol="0">
            <a:noAutofit/>
          </a:bodyPr>
          <a:lstStyle/>
          <a:p>
            <a:pPr algn="ctr" fontAlgn="auto">
              <a:spcAft>
                <a:spcPts val="0"/>
              </a:spcAft>
              <a:defRPr/>
            </a:pPr>
            <a:r>
              <a:rPr lang="en-US" sz="2400" b="1" i="1"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Signs of totalitarianism as a political regime (H. Arendt, K. </a:t>
            </a:r>
            <a:r>
              <a:rPr lang="en-US" sz="2400" b="1" i="1" dirty="0" err="1">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Friedrichs</a:t>
            </a:r>
            <a:r>
              <a:rPr lang="en-US" sz="2400" b="1" i="1"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and Z. Brzezinski):</a:t>
            </a:r>
            <a:r>
              <a:rPr lang="ru-RU" sz="2400" b="1" dirty="0">
                <a:ln w="0"/>
                <a:solidFill>
                  <a:schemeClr val="accent1"/>
                </a:solidFill>
                <a:effectLst>
                  <a:outerShdw blurRad="38100" dist="25400" dir="5400000" algn="ctr" rotWithShape="0">
                    <a:srgbClr val="6E747A">
                      <a:alpha val="43000"/>
                    </a:srgbClr>
                  </a:outerShdw>
                </a:effectLst>
              </a:rPr>
              <a:t/>
            </a:r>
            <a:br>
              <a:rPr lang="ru-RU" sz="2400" b="1" dirty="0">
                <a:ln w="0"/>
                <a:solidFill>
                  <a:schemeClr val="accent1"/>
                </a:solidFill>
                <a:effectLst>
                  <a:outerShdw blurRad="38100" dist="25400" dir="5400000" algn="ctr" rotWithShape="0">
                    <a:srgbClr val="6E747A">
                      <a:alpha val="43000"/>
                    </a:srgbClr>
                  </a:outerShdw>
                </a:effectLst>
              </a:rPr>
            </a:br>
            <a:endParaRPr lang="ru-RU" sz="2400" b="1" dirty="0">
              <a:ln w="0"/>
              <a:solidFill>
                <a:schemeClr val="accent1"/>
              </a:solidFill>
              <a:effectLst>
                <a:outerShdw blurRad="38100" dist="25400" dir="5400000" algn="ctr" rotWithShape="0">
                  <a:srgbClr val="6E747A">
                    <a:alpha val="43000"/>
                  </a:srgbClr>
                </a:outerShdw>
              </a:effectLst>
            </a:endParaRPr>
          </a:p>
        </p:txBody>
      </p:sp>
      <p:sp>
        <p:nvSpPr>
          <p:cNvPr id="21507" name="Объект 2"/>
          <p:cNvSpPr>
            <a:spLocks noGrp="1"/>
          </p:cNvSpPr>
          <p:nvPr>
            <p:ph idx="1"/>
          </p:nvPr>
        </p:nvSpPr>
        <p:spPr bwMode="auto">
          <a:xfrm>
            <a:off x="250825" y="1273175"/>
            <a:ext cx="8713788" cy="3937000"/>
          </a:xfrm>
        </p:spPr>
        <p:txBody>
          <a:bodyPr wrap="square" numCol="1" anchor="t" anchorCtr="0" compatLnSpc="1">
            <a:prstTxWarp prst="textNoShape">
              <a:avLst/>
            </a:prstTxWarp>
          </a:bodyPr>
          <a:lstStyle/>
          <a:p>
            <a:pPr algn="just"/>
            <a:r>
              <a:rPr lang="en-US" altLang="ru-RU" sz="1800" smtClean="0">
                <a:latin typeface="Arial" panose="020B0604020202020204" pitchFamily="34" charset="0"/>
                <a:cs typeface="Arial" panose="020B0604020202020204" pitchFamily="34" charset="0"/>
              </a:rPr>
              <a:t>1. In the field of economics — centralized management and management of the economy;</a:t>
            </a:r>
          </a:p>
          <a:p>
            <a:pPr algn="just"/>
            <a:r>
              <a:rPr lang="en-US" altLang="ru-RU" sz="1800" smtClean="0">
                <a:latin typeface="Arial" panose="020B0604020202020204" pitchFamily="34" charset="0"/>
                <a:cs typeface="Arial" panose="020B0604020202020204" pitchFamily="34" charset="0"/>
              </a:rPr>
              <a:t>2. In the political sphere — recognition of the leading role of one party and the implementation of its dictatorship;</a:t>
            </a:r>
          </a:p>
          <a:p>
            <a:pPr algn="just"/>
            <a:r>
              <a:rPr lang="en-US" altLang="ru-RU" sz="1800" smtClean="0">
                <a:latin typeface="Arial" panose="020B0604020202020204" pitchFamily="34" charset="0"/>
                <a:cs typeface="Arial" panose="020B0604020202020204" pitchFamily="34" charset="0"/>
              </a:rPr>
              <a:t>3. In the social sphere — a system of general control over the behavior of individuals;</a:t>
            </a:r>
          </a:p>
          <a:p>
            <a:pPr algn="just"/>
            <a:r>
              <a:rPr lang="en-US" altLang="ru-RU" sz="1800" smtClean="0">
                <a:latin typeface="Arial" panose="020B0604020202020204" pitchFamily="34" charset="0"/>
                <a:cs typeface="Arial" panose="020B0604020202020204" pitchFamily="34" charset="0"/>
              </a:rPr>
              <a:t>4. In the spiritual sphere — the domination of official ideology and the forced imposition of it on members of society;</a:t>
            </a:r>
          </a:p>
          <a:p>
            <a:pPr algn="just"/>
            <a:r>
              <a:rPr lang="en-US" altLang="ru-RU" sz="1800" smtClean="0">
                <a:latin typeface="Arial" panose="020B0604020202020204" pitchFamily="34" charset="0"/>
                <a:cs typeface="Arial" panose="020B0604020202020204" pitchFamily="34" charset="0"/>
              </a:rPr>
              <a:t>5. Concentration of mass media (press, radio, television, cinema) in the hands of the party and the state;</a:t>
            </a:r>
          </a:p>
          <a:p>
            <a:pPr algn="just"/>
            <a:r>
              <a:rPr lang="en-US" altLang="ru-RU" sz="1800" smtClean="0">
                <a:latin typeface="Arial" panose="020B0604020202020204" pitchFamily="34" charset="0"/>
                <a:cs typeface="Arial" panose="020B0604020202020204" pitchFamily="34" charset="0"/>
              </a:rPr>
              <a:t>6. The cult of a leading personality at all levels, power at all levels is in the hands of a nomenklatura administration that is not accountable to the people;</a:t>
            </a:r>
          </a:p>
          <a:p>
            <a:pPr algn="just"/>
            <a:r>
              <a:rPr lang="en-US" altLang="ru-RU" sz="1800" smtClean="0">
                <a:latin typeface="Arial" panose="020B0604020202020204" pitchFamily="34" charset="0"/>
                <a:cs typeface="Arial" panose="020B0604020202020204" pitchFamily="34" charset="0"/>
              </a:rPr>
              <a:t>7. Merging of the party and state apparatus, control by the executive authorities of elected bodies;</a:t>
            </a:r>
          </a:p>
          <a:p>
            <a:pPr algn="just"/>
            <a:r>
              <a:rPr lang="en-US" altLang="ru-RU" sz="1800" smtClean="0">
                <a:latin typeface="Arial" panose="020B0604020202020204" pitchFamily="34" charset="0"/>
                <a:cs typeface="Arial" panose="020B0604020202020204" pitchFamily="34" charset="0"/>
              </a:rPr>
              <a:t>8. The removal of punitive bodies from subordination to laws and society and, as a result, arbitrariness in the form of state terror and mass repression.</a:t>
            </a:r>
            <a:endParaRPr lang="ru-RU" altLang="ru-RU" sz="1800" smtClean="0">
              <a:latin typeface="Arial" panose="020B0604020202020204" pitchFamily="34" charset="0"/>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1549400" y="2425700"/>
            <a:ext cx="69230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en-US" altLang="ru-RU" sz="3600" b="1">
                <a:latin typeface="Arial" panose="020B0604020202020204" pitchFamily="34" charset="0"/>
              </a:rPr>
              <a:t>Political systems and regimes</a:t>
            </a:r>
            <a:endParaRPr lang="ru-RU" altLang="ru-RU" sz="3600" b="1">
              <a:latin typeface="Arial" panose="020B0604020202020204" pitchFamily="34" charset="0"/>
            </a:endParaRPr>
          </a:p>
        </p:txBody>
      </p:sp>
      <p:sp>
        <p:nvSpPr>
          <p:cNvPr id="4099" name="TextBox 5"/>
          <p:cNvSpPr txBox="1">
            <a:spLocks noChangeArrowheads="1"/>
          </p:cNvSpPr>
          <p:nvPr/>
        </p:nvSpPr>
        <p:spPr bwMode="auto">
          <a:xfrm>
            <a:off x="971550" y="3624263"/>
            <a:ext cx="73453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en-US" altLang="ru-RU" sz="3200" b="1">
                <a:solidFill>
                  <a:srgbClr val="0070C0"/>
                </a:solidFill>
                <a:latin typeface="Arial" panose="020B0604020202020204" pitchFamily="34" charset="0"/>
              </a:rPr>
              <a:t>Lecture</a:t>
            </a:r>
            <a:r>
              <a:rPr lang="ru-RU" altLang="ru-RU" sz="3200" b="1">
                <a:solidFill>
                  <a:srgbClr val="0070C0"/>
                </a:solidFill>
                <a:latin typeface="Arial" panose="020B0604020202020204" pitchFamily="34" charset="0"/>
              </a:rPr>
              <a:t> </a:t>
            </a:r>
            <a:r>
              <a:rPr lang="en-US" altLang="ru-RU" sz="3200" b="1">
                <a:solidFill>
                  <a:srgbClr val="0070C0"/>
                </a:solidFill>
                <a:latin typeface="Arial" panose="020B0604020202020204" pitchFamily="34" charset="0"/>
              </a:rPr>
              <a:t>4</a:t>
            </a:r>
            <a:endParaRPr lang="ru-RU" altLang="ru-RU" sz="3200" b="1">
              <a:solidFill>
                <a:srgbClr val="0070C0"/>
              </a:solidFill>
              <a:latin typeface="Arial" panose="020B0604020202020204" pitchFamily="34" charset="0"/>
            </a:endParaRPr>
          </a:p>
          <a:p>
            <a:pPr eaLnBrk="1" hangingPunct="1"/>
            <a:r>
              <a:rPr lang="en-US" altLang="ru-RU" sz="2800" b="1">
                <a:latin typeface="Arial" panose="020B0604020202020204" pitchFamily="34" charset="0"/>
              </a:rPr>
              <a:t>Political regime as a way of governing and a method of exercising political power. </a:t>
            </a:r>
          </a:p>
          <a:p>
            <a:pPr eaLnBrk="1" hangingPunct="1"/>
            <a:r>
              <a:rPr lang="ru-RU" altLang="ru-RU" sz="2800" b="1">
                <a:latin typeface="Arial" panose="020B0604020202020204" pitchFamily="34" charset="0"/>
              </a:rPr>
              <a:t>Types of political regimes </a:t>
            </a:r>
            <a:endParaRPr lang="ru-RU" altLang="ru-RU" sz="11500" b="1">
              <a:latin typeface="Arial" panose="020B0604020202020204" pitchFamily="34" charset="0"/>
            </a:endParaRPr>
          </a:p>
        </p:txBody>
      </p:sp>
      <p:pic>
        <p:nvPicPr>
          <p:cNvPr id="4100" name="Рисунок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0" y="1249363"/>
            <a:ext cx="1214438"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0643" y="116632"/>
            <a:ext cx="7850537" cy="960668"/>
          </a:xfrm>
        </p:spPr>
        <p:txBody>
          <a:bodyPr rtlCol="0">
            <a:noAutofit/>
          </a:bodyPr>
          <a:lstStyle/>
          <a:p>
            <a:pPr fontAlgn="auto">
              <a:spcAft>
                <a:spcPts val="0"/>
              </a:spcAft>
              <a:defRPr/>
            </a:pPr>
            <a:r>
              <a:rPr lang="en-US" sz="3000" b="1" dirty="0">
                <a:ln w="9525">
                  <a:solidFill>
                    <a:schemeClr val="bg1"/>
                  </a:solidFill>
                  <a:prstDash val="solid"/>
                </a:ln>
                <a:latin typeface="Arial" panose="020B0604020202020204" pitchFamily="34" charset="0"/>
                <a:cs typeface="Arial" panose="020B0604020202020204" pitchFamily="34" charset="0"/>
              </a:rPr>
              <a:t>An authoritarian political </a:t>
            </a:r>
            <a:r>
              <a:rPr lang="en-US" sz="3000" b="1" dirty="0" smtClean="0">
                <a:ln w="9525">
                  <a:solidFill>
                    <a:schemeClr val="bg1"/>
                  </a:solidFill>
                  <a:prstDash val="solid"/>
                </a:ln>
                <a:latin typeface="Arial" panose="020B0604020202020204" pitchFamily="34" charset="0"/>
                <a:cs typeface="Arial" panose="020B0604020202020204" pitchFamily="34" charset="0"/>
              </a:rPr>
              <a:t>regime</a:t>
            </a:r>
            <a:endParaRPr lang="ru-RU" sz="3000" b="1" dirty="0">
              <a:ln w="9525">
                <a:solidFill>
                  <a:schemeClr val="bg1"/>
                </a:solidFill>
                <a:prstDash val="solid"/>
              </a:ln>
              <a:latin typeface="Arial" panose="020B0604020202020204" pitchFamily="34" charset="0"/>
              <a:cs typeface="Arial" panose="020B0604020202020204" pitchFamily="34" charset="0"/>
            </a:endParaRPr>
          </a:p>
        </p:txBody>
      </p:sp>
      <p:sp>
        <p:nvSpPr>
          <p:cNvPr id="22531" name="Объект 2"/>
          <p:cNvSpPr>
            <a:spLocks noGrp="1"/>
          </p:cNvSpPr>
          <p:nvPr>
            <p:ph idx="1"/>
          </p:nvPr>
        </p:nvSpPr>
        <p:spPr bwMode="auto">
          <a:xfrm>
            <a:off x="395288" y="3906838"/>
            <a:ext cx="8137525" cy="2951162"/>
          </a:xfrm>
        </p:spPr>
        <p:txBody>
          <a:bodyPr wrap="square" numCol="1" anchor="t" anchorCtr="0" compatLnSpc="1">
            <a:prstTxWarp prst="textNoShape">
              <a:avLst/>
            </a:prstTxWarp>
          </a:bodyPr>
          <a:lstStyle/>
          <a:p>
            <a:pPr marL="0" indent="0" algn="ctr">
              <a:buFont typeface="Arial" panose="020B0604020202020204" pitchFamily="34" charset="0"/>
              <a:buNone/>
            </a:pPr>
            <a:r>
              <a:rPr lang="en-US" altLang="ru-RU" sz="3200" smtClean="0">
                <a:latin typeface="Arial" panose="020B0604020202020204" pitchFamily="34" charset="0"/>
                <a:cs typeface="Arial" panose="020B0604020202020204" pitchFamily="34" charset="0"/>
              </a:rPr>
              <a:t>Authoritarianism is one of the most widespread political regimes of our time. It was developed mainly in a number of countries liberated from colonialism in Asia, Africa, and Latin America.</a:t>
            </a:r>
            <a:endParaRPr lang="ru-RU" altLang="ru-RU" sz="3200" smtClean="0">
              <a:latin typeface="Arial" panose="020B0604020202020204" pitchFamily="34" charset="0"/>
              <a:cs typeface="Arial" panose="020B0604020202020204" pitchFamily="34" charset="0"/>
            </a:endParaRPr>
          </a:p>
        </p:txBody>
      </p:sp>
      <p:sp>
        <p:nvSpPr>
          <p:cNvPr id="22532" name="Прямоугольник 2"/>
          <p:cNvSpPr>
            <a:spLocks noChangeArrowheads="1"/>
          </p:cNvSpPr>
          <p:nvPr/>
        </p:nvSpPr>
        <p:spPr bwMode="auto">
          <a:xfrm>
            <a:off x="684213" y="1077913"/>
            <a:ext cx="80645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ru-RU" altLang="ru-RU" sz="2400" i="1">
                <a:latin typeface="Arial" panose="020B0604020202020204" pitchFamily="34" charset="0"/>
              </a:rPr>
              <a:t>An AUTHORITARIAN regime is a political regime in which all power is concentrated in one person (monarch, dictator) or ruling group, partial opportunities for expressing social interests are created, and relations between the state and the individual are built more on coercion than persuasion, without the use of means of armed violence.</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lnSpc>
                <a:spcPct val="80000"/>
              </a:lnSpc>
              <a:spcAft>
                <a:spcPts val="0"/>
              </a:spcAft>
              <a:defRPr/>
            </a:pPr>
            <a:r>
              <a:rPr lang="ru-RU" sz="4400" dirty="0" smtClean="0">
                <a:solidFill>
                  <a:schemeClr val="accent6">
                    <a:lumMod val="75000"/>
                  </a:schemeClr>
                </a:solidFill>
                <a:latin typeface="Arial" panose="020B0604020202020204" pitchFamily="34" charset="0"/>
                <a:cs typeface="Arial" panose="020B0604020202020204" pitchFamily="34" charset="0"/>
              </a:rPr>
              <a:t>4. </a:t>
            </a:r>
            <a:r>
              <a:rPr lang="en-US" altLang="ru-RU" sz="4400" dirty="0" smtClean="0">
                <a:latin typeface="Arial" panose="020B0604020202020204" pitchFamily="34" charset="0"/>
                <a:cs typeface="Arial" panose="020B0604020202020204" pitchFamily="34" charset="0"/>
              </a:rPr>
              <a:t>Authoritarianism</a:t>
            </a:r>
          </a:p>
        </p:txBody>
      </p:sp>
      <p:sp>
        <p:nvSpPr>
          <p:cNvPr id="23555" name="Rectangle 3"/>
          <p:cNvSpPr>
            <a:spLocks noGrp="1" noChangeArrowheads="1"/>
          </p:cNvSpPr>
          <p:nvPr>
            <p:ph idx="1"/>
          </p:nvPr>
        </p:nvSpPr>
        <p:spPr bwMode="auto">
          <a:xfrm>
            <a:off x="468313" y="1700213"/>
            <a:ext cx="8064500"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In the modern world, despite the "3rd wave of democratization, authoritarianism (in various versions) is one of the most common types of political regimes      </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Democracy is not a "natural" state at all</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Authoritarianism as an "umbrella" concept</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There are many varieties of authoritarianism – monarchies, tyrannies, personal dictatorships, sultanism, military regimes, one-party regimes, corporate authoritarianism, etc.</a:t>
            </a:r>
            <a:endParaRPr lang="ru-RU" altLang="ru-RU" sz="2800" smtClean="0">
              <a:solidFill>
                <a:srgbClr val="002060"/>
              </a:solidFill>
              <a:latin typeface="Arial" panose="020B0604020202020204" pitchFamily="34" charset="0"/>
              <a:cs typeface="Arial" panose="020B0604020202020204" pitchFamily="34" charset="0"/>
            </a:endParaRPr>
          </a:p>
        </p:txBody>
      </p:sp>
      <p:sp>
        <p:nvSpPr>
          <p:cNvPr id="2355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57FCC855-FB5D-4750-8A2A-0E0A2AFF5F3E}" type="slidenum">
              <a:rPr lang="ru-RU" altLang="ru-RU"/>
              <a:pPr/>
              <a:t>21</a:t>
            </a:fld>
            <a:endParaRPr lang="ru-RU" alt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dirty="0">
                <a:solidFill>
                  <a:schemeClr val="accent6">
                    <a:lumMod val="75000"/>
                  </a:schemeClr>
                </a:solidFill>
                <a:latin typeface="Arial" panose="020B0604020202020204" pitchFamily="34" charset="0"/>
                <a:cs typeface="Arial" panose="020B0604020202020204" pitchFamily="34" charset="0"/>
              </a:rPr>
              <a:t>4. </a:t>
            </a:r>
            <a:r>
              <a:rPr lang="en-US" altLang="ru-RU" sz="2800" dirty="0">
                <a:latin typeface="Arial" panose="020B0604020202020204" pitchFamily="34" charset="0"/>
                <a:cs typeface="Arial" panose="020B0604020202020204" pitchFamily="34" charset="0"/>
              </a:rPr>
              <a:t>Authoritarianism</a:t>
            </a:r>
            <a:endParaRPr lang="ru-RU" sz="2800" b="1" dirty="0" smtClean="0">
              <a:solidFill>
                <a:schemeClr val="accent6">
                  <a:lumMod val="75000"/>
                </a:schemeClr>
              </a:solidFill>
            </a:endParaRPr>
          </a:p>
        </p:txBody>
      </p:sp>
      <p:sp>
        <p:nvSpPr>
          <p:cNvPr id="24579" name="Rectangle 3"/>
          <p:cNvSpPr>
            <a:spLocks noGrp="1" noChangeArrowheads="1"/>
          </p:cNvSpPr>
          <p:nvPr>
            <p:ph idx="1"/>
          </p:nvPr>
        </p:nvSpPr>
        <p:spPr bwMode="auto">
          <a:xfrm>
            <a:off x="323850" y="1268413"/>
            <a:ext cx="8642350"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H.Linz and A.Stepan on the characteristics of authoritarianism (cf. with the characteristics of totalitarianism by K. Friedrich and Z.Brzezinski):</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Limited pluralism ("semi-freedom")</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The absence of a dominant ideology</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Depoliticization</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Lack of mobilization</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Formally delineated boundaries of the power of the leader/ruling elites (with the exception of sultanism – often distinguished as a special regime type)</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Typology of authoritarianism according to X.Linz (based on the criteria outlined above for distinguishing the types of political regimes)</a:t>
            </a:r>
            <a:endParaRPr lang="ru-RU" altLang="ru-RU" sz="2800" smtClean="0">
              <a:solidFill>
                <a:srgbClr val="002060"/>
              </a:solidFill>
              <a:latin typeface="Arial" panose="020B0604020202020204" pitchFamily="34" charset="0"/>
              <a:cs typeface="Arial" panose="020B0604020202020204" pitchFamily="34" charset="0"/>
            </a:endParaRPr>
          </a:p>
        </p:txBody>
      </p:sp>
      <p:sp>
        <p:nvSpPr>
          <p:cNvPr id="24580"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2E4B60A8-B3DC-4609-85BD-D40ED2BCD0F8}" type="slidenum">
              <a:rPr lang="ru-RU" altLang="ru-RU"/>
              <a:pPr/>
              <a:t>22</a:t>
            </a:fld>
            <a:endParaRPr lang="ru-RU" alt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idx="4294967295"/>
          </p:nvPr>
        </p:nvSpPr>
        <p:spPr>
          <a:xfrm>
            <a:off x="1619250" y="333375"/>
            <a:ext cx="6985000" cy="960438"/>
          </a:xfrm>
        </p:spPr>
        <p:txBody>
          <a:bodyPr/>
          <a:lstStyle/>
          <a:p>
            <a:r>
              <a:rPr lang="en-US" altLang="ru-RU" b="1" i="1" smtClean="0">
                <a:latin typeface="Arial" panose="020B0604020202020204" pitchFamily="34" charset="0"/>
                <a:cs typeface="Arial" panose="020B0604020202020204" pitchFamily="34" charset="0"/>
              </a:rPr>
              <a:t>The Origins of authoritarianism:</a:t>
            </a:r>
            <a:endParaRPr lang="ru-RU" altLang="ru-RU" b="1" i="1" smtClean="0">
              <a:latin typeface="Arial" panose="020B0604020202020204" pitchFamily="34" charset="0"/>
              <a:cs typeface="Arial" panose="020B0604020202020204" pitchFamily="34" charset="0"/>
            </a:endParaRPr>
          </a:p>
        </p:txBody>
      </p:sp>
      <p:sp>
        <p:nvSpPr>
          <p:cNvPr id="25603" name="Объект 2"/>
          <p:cNvSpPr>
            <a:spLocks noGrp="1"/>
          </p:cNvSpPr>
          <p:nvPr>
            <p:ph idx="4294967295"/>
          </p:nvPr>
        </p:nvSpPr>
        <p:spPr bwMode="auto">
          <a:xfrm>
            <a:off x="323850" y="1293813"/>
            <a:ext cx="8375650" cy="451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n-US" altLang="ru-RU" sz="2800" smtClean="0">
                <a:solidFill>
                  <a:srgbClr val="002060"/>
                </a:solidFill>
                <a:latin typeface="Arial" panose="020B0604020202020204" pitchFamily="34" charset="0"/>
                <a:cs typeface="Arial" panose="020B0604020202020204" pitchFamily="34" charset="0"/>
              </a:rPr>
              <a:t>preservation of the traditional type of society with a focus on familiar and stable forms of social life and authorities;</a:t>
            </a:r>
          </a:p>
          <a:p>
            <a:pPr algn="just"/>
            <a:r>
              <a:rPr lang="en-US" altLang="ru-RU" sz="2800" smtClean="0">
                <a:solidFill>
                  <a:srgbClr val="002060"/>
                </a:solidFill>
                <a:latin typeface="Arial" panose="020B0604020202020204" pitchFamily="34" charset="0"/>
                <a:cs typeface="Arial" panose="020B0604020202020204" pitchFamily="34" charset="0"/>
              </a:rPr>
              <a:t>preservation of the patriarchal-subordinate type of political culture as the predominant one;</a:t>
            </a:r>
          </a:p>
          <a:p>
            <a:pPr algn="just"/>
            <a:r>
              <a:rPr lang="en-US" altLang="ru-RU" sz="2800" smtClean="0">
                <a:solidFill>
                  <a:srgbClr val="002060"/>
                </a:solidFill>
                <a:latin typeface="Arial" panose="020B0604020202020204" pitchFamily="34" charset="0"/>
                <a:cs typeface="Arial" panose="020B0604020202020204" pitchFamily="34" charset="0"/>
              </a:rPr>
              <a:t>significant influence of religious norms (primarily Islam, Buddhism, Confucianism) on the political orientation of the population;</a:t>
            </a:r>
          </a:p>
          <a:p>
            <a:pPr algn="just"/>
            <a:r>
              <a:rPr lang="en-US" altLang="ru-RU" sz="2800" smtClean="0">
                <a:solidFill>
                  <a:srgbClr val="002060"/>
                </a:solidFill>
                <a:latin typeface="Arial" panose="020B0604020202020204" pitchFamily="34" charset="0"/>
                <a:cs typeface="Arial" panose="020B0604020202020204" pitchFamily="34" charset="0"/>
              </a:rPr>
              <a:t> economic backwardness;</a:t>
            </a:r>
          </a:p>
          <a:p>
            <a:pPr algn="just"/>
            <a:r>
              <a:rPr lang="en-US" altLang="ru-RU" sz="2800" smtClean="0">
                <a:solidFill>
                  <a:srgbClr val="002060"/>
                </a:solidFill>
                <a:latin typeface="Arial" panose="020B0604020202020204" pitchFamily="34" charset="0"/>
                <a:cs typeface="Arial" panose="020B0604020202020204" pitchFamily="34" charset="0"/>
              </a:rPr>
              <a:t>underdevelopment of civil society;</a:t>
            </a:r>
          </a:p>
          <a:p>
            <a:pPr algn="just"/>
            <a:r>
              <a:rPr lang="en-US" altLang="ru-RU" sz="2800" smtClean="0">
                <a:solidFill>
                  <a:srgbClr val="002060"/>
                </a:solidFill>
                <a:latin typeface="Arial" panose="020B0604020202020204" pitchFamily="34" charset="0"/>
                <a:cs typeface="Arial" panose="020B0604020202020204" pitchFamily="34" charset="0"/>
              </a:rPr>
              <a:t>a high degree of conflict in developing societies.</a:t>
            </a:r>
            <a:endParaRPr lang="ru-RU" altLang="ru-RU" sz="2800" smtClean="0">
              <a:solidFill>
                <a:srgbClr val="002060"/>
              </a:solidFill>
              <a:latin typeface="Arial" panose="020B0604020202020204" pitchFamily="34" charset="0"/>
              <a:cs typeface="Arial" panose="020B0604020202020204" pitchFamily="34"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539750" y="188913"/>
            <a:ext cx="7461250" cy="960437"/>
          </a:xfrm>
        </p:spPr>
        <p:txBody>
          <a:bodyPr/>
          <a:lstStyle/>
          <a:p>
            <a:pPr algn="ctr"/>
            <a:r>
              <a:rPr lang="en-US" altLang="ru-RU" sz="3200" b="1" i="1" smtClean="0">
                <a:latin typeface="Arial" panose="020B0604020202020204" pitchFamily="34" charset="0"/>
                <a:cs typeface="Arial" panose="020B0604020202020204" pitchFamily="34" charset="0"/>
              </a:rPr>
              <a:t>Features of authoritarianism:</a:t>
            </a:r>
            <a:endParaRPr lang="ru-RU" altLang="ru-RU" sz="3200" b="1" smtClean="0">
              <a:latin typeface="Arial" panose="020B0604020202020204" pitchFamily="34" charset="0"/>
              <a:cs typeface="Arial" panose="020B0604020202020204" pitchFamily="34" charset="0"/>
            </a:endParaRPr>
          </a:p>
        </p:txBody>
      </p:sp>
      <p:sp>
        <p:nvSpPr>
          <p:cNvPr id="26627" name="Объект 2"/>
          <p:cNvSpPr>
            <a:spLocks noGrp="1"/>
          </p:cNvSpPr>
          <p:nvPr>
            <p:ph idx="1"/>
          </p:nvPr>
        </p:nvSpPr>
        <p:spPr bwMode="auto">
          <a:xfrm>
            <a:off x="395288" y="1412875"/>
            <a:ext cx="8497887" cy="4464050"/>
          </a:xfrm>
        </p:spPr>
        <p:txBody>
          <a:bodyPr wrap="square" numCol="1" anchor="t" anchorCtr="0" compatLnSpc="1">
            <a:prstTxWarp prst="textNoShape">
              <a:avLst/>
            </a:prstTxWarp>
          </a:bodyPr>
          <a:lstStyle/>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1. Monopoly on the power of a single group, party or coalition that is accountable to no one;</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2. A complete or partial ban on the activities of the opposition;</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3. Centralized monistic power structure;</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4. The preservation of limited pluralism, the existence of differentiated relations between society and the state;</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5. Inheritance and co-optation as the main ways of forming the dominant political elite;</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6. The absence of the possibility of a violent change of power;</a:t>
            </a:r>
          </a:p>
          <a:p>
            <a:pPr marL="0" indent="0" algn="just">
              <a:buFont typeface="Arial" panose="020B0604020202020204" pitchFamily="34" charset="0"/>
              <a:buNone/>
            </a:pPr>
            <a:r>
              <a:rPr lang="en-US" altLang="ru-RU" sz="2400" smtClean="0">
                <a:latin typeface="Arial" panose="020B0604020202020204" pitchFamily="34" charset="0"/>
                <a:cs typeface="Arial" panose="020B0604020202020204" pitchFamily="34" charset="0"/>
              </a:rPr>
              <a:t>7. The use of law enforcement agencies to retain power.</a:t>
            </a:r>
            <a:endParaRPr lang="ru-RU" altLang="ru-RU" sz="2400" b="1" smtClean="0">
              <a:latin typeface="Arial" panose="020B0604020202020204" pitchFamily="34" charset="0"/>
              <a:cs typeface="Arial" panose="020B0604020202020204" pitchFamily="34"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568952" cy="960668"/>
          </a:xfrm>
        </p:spPr>
        <p:txBody>
          <a:bodyPr rtlCol="0">
            <a:noAutofit/>
          </a:bodyPr>
          <a:lstStyle/>
          <a:p>
            <a:pPr algn="ctr" fontAlgn="auto">
              <a:spcAft>
                <a:spcPts val="0"/>
              </a:spcAft>
              <a:defRPr/>
            </a:pPr>
            <a:r>
              <a:rPr lang="en-US" altLang="ru-RU" sz="2400" b="1" dirty="0">
                <a:ln w="0"/>
                <a:effectLst>
                  <a:reflection blurRad="6350" stA="53000" endA="300" endPos="35500" dir="5400000" sy="-90000" algn="bl" rotWithShape="0"/>
                </a:effectLst>
                <a:latin typeface="Arial" panose="020B0604020202020204" pitchFamily="34" charset="0"/>
                <a:ea typeface="Times New Roman" panose="02020603050405020304" pitchFamily="18" charset="0"/>
                <a:cs typeface="Arial" panose="020B0604020202020204" pitchFamily="34" charset="0"/>
              </a:rPr>
              <a:t>The political system corresponding to authoritarianism occupies an intermediate position between totalitarianism and democracy.</a:t>
            </a:r>
            <a:endParaRPr lang="ru-RU" sz="2400" b="1" dirty="0">
              <a:ln w="0"/>
              <a:effectLst>
                <a:reflection blurRad="6350" stA="53000" endA="300" endPos="35500" dir="5400000" sy="-90000" algn="bl" rotWithShape="0"/>
              </a:effectLst>
              <a:latin typeface="Arial" panose="020B0604020202020204" pitchFamily="34" charset="0"/>
              <a:cs typeface="Arial" panose="020B0604020202020204" pitchFamily="34" charset="0"/>
            </a:endParaRPr>
          </a:p>
        </p:txBody>
      </p:sp>
      <p:sp>
        <p:nvSpPr>
          <p:cNvPr id="27651" name="Rectangle 2"/>
          <p:cNvSpPr>
            <a:spLocks noGrp="1" noChangeArrowheads="1"/>
          </p:cNvSpPr>
          <p:nvPr>
            <p:ph idx="1"/>
          </p:nvPr>
        </p:nvSpPr>
        <p:spPr bwMode="auto">
          <a:xfrm>
            <a:off x="342900" y="1546225"/>
            <a:ext cx="8070850" cy="5160963"/>
          </a:xfrm>
        </p:spPr>
        <p:txBody>
          <a:bodyPr wrap="square" numCol="1" anchor="ctr" anchorCtr="0" compatLnSpc="1">
            <a:prstTxWarp prst="textNoShape">
              <a:avLst/>
            </a:prstTxWarp>
            <a:spAutoFit/>
          </a:bodyPr>
          <a:lstStyle/>
          <a:p>
            <a:pPr marL="0" indent="0" algn="just">
              <a:spcBef>
                <a:spcPct val="0"/>
              </a:spcBef>
              <a:buFont typeface="Arial" panose="020B0604020202020204" pitchFamily="34" charset="0"/>
              <a:buNone/>
            </a:pPr>
            <a:r>
              <a:rPr lang="en-US" altLang="ru-RU" sz="2000" smtClean="0">
                <a:solidFill>
                  <a:srgbClr val="002060"/>
                </a:solidFill>
                <a:latin typeface="Arial" panose="020B0604020202020204" pitchFamily="34" charset="0"/>
                <a:cs typeface="Arial" panose="020B0604020202020204" pitchFamily="34" charset="0"/>
              </a:rPr>
              <a:t>Under the influence of a complex set of economic, socio-political and cultural factors, authoritarianism eventually evolves in the direction of democracy or totalitarianism. The authoritarian political regime had such a transitional character in the last decades of the twentieth century. </a:t>
            </a:r>
          </a:p>
          <a:p>
            <a:pPr marL="0" indent="0" algn="just">
              <a:spcBef>
                <a:spcPct val="0"/>
              </a:spcBef>
              <a:buFont typeface="Arial" panose="020B0604020202020204" pitchFamily="34" charset="0"/>
              <a:buNone/>
            </a:pPr>
            <a:endParaRPr lang="en-US" altLang="ru-RU" sz="2000" smtClean="0">
              <a:solidFill>
                <a:srgbClr val="002060"/>
              </a:solidFill>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en-US" altLang="ru-RU" sz="2000" smtClean="0">
                <a:solidFill>
                  <a:srgbClr val="002060"/>
                </a:solidFill>
                <a:latin typeface="Arial" panose="020B0604020202020204" pitchFamily="34" charset="0"/>
                <a:cs typeface="Arial" panose="020B0604020202020204" pitchFamily="34" charset="0"/>
              </a:rPr>
              <a:t>Thus, the authoritarian regime of F. Castro, established in 1959 in Cuba, turned into totalitarianism. </a:t>
            </a:r>
          </a:p>
          <a:p>
            <a:pPr marL="0" indent="0" algn="just">
              <a:spcBef>
                <a:spcPct val="0"/>
              </a:spcBef>
              <a:buFont typeface="Arial" panose="020B0604020202020204" pitchFamily="34" charset="0"/>
              <a:buNone/>
            </a:pPr>
            <a:endParaRPr lang="en-US" altLang="ru-RU" sz="2000" smtClean="0">
              <a:solidFill>
                <a:srgbClr val="002060"/>
              </a:solidFill>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en-US" altLang="ru-RU" sz="2000" smtClean="0">
                <a:solidFill>
                  <a:srgbClr val="002060"/>
                </a:solidFill>
                <a:latin typeface="Arial" panose="020B0604020202020204" pitchFamily="34" charset="0"/>
                <a:cs typeface="Arial" panose="020B0604020202020204" pitchFamily="34" charset="0"/>
              </a:rPr>
              <a:t>In a number of other countries (Korea, Chile, Thailand, Haiti, Panama, Argentina and other Latin American countries), authoritarianism has gradually evolved along the path of democracy. </a:t>
            </a:r>
          </a:p>
          <a:p>
            <a:pPr marL="0" indent="0" algn="just">
              <a:spcBef>
                <a:spcPct val="0"/>
              </a:spcBef>
              <a:buFont typeface="Arial" panose="020B0604020202020204" pitchFamily="34" charset="0"/>
              <a:buNone/>
            </a:pPr>
            <a:endParaRPr lang="en-US" altLang="ru-RU" sz="2000" smtClean="0">
              <a:solidFill>
                <a:srgbClr val="002060"/>
              </a:solidFill>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en-US" altLang="ru-RU" sz="2000" smtClean="0">
                <a:solidFill>
                  <a:srgbClr val="002060"/>
                </a:solidFill>
                <a:latin typeface="Arial" panose="020B0604020202020204" pitchFamily="34" charset="0"/>
                <a:cs typeface="Arial" panose="020B0604020202020204" pitchFamily="34" charset="0"/>
              </a:rPr>
              <a:t>However, there are also States with a pronounced authoritarian regime </a:t>
            </a:r>
          </a:p>
          <a:p>
            <a:pPr marL="0" indent="0" algn="just">
              <a:spcBef>
                <a:spcPct val="0"/>
              </a:spcBef>
              <a:buFont typeface="Arial" panose="020B0604020202020204" pitchFamily="34" charset="0"/>
              <a:buNone/>
            </a:pPr>
            <a:r>
              <a:rPr lang="en-US" altLang="ru-RU" sz="2000" smtClean="0">
                <a:solidFill>
                  <a:srgbClr val="002060"/>
                </a:solidFill>
                <a:latin typeface="Arial" panose="020B0604020202020204" pitchFamily="34" charset="0"/>
                <a:cs typeface="Arial" panose="020B0604020202020204" pitchFamily="34" charset="0"/>
              </a:rPr>
              <a:t>(Saudi Arabia, Brunei, Oman, Abu Dhabi, Dubai, etc.).</a:t>
            </a:r>
            <a:r>
              <a:rPr lang="ru-RU" altLang="ru-RU" sz="1400" smtClean="0">
                <a:solidFill>
                  <a:srgbClr val="002060"/>
                </a:solidFill>
                <a:latin typeface="Arial" panose="020B0604020202020204" pitchFamily="34" charset="0"/>
                <a:cs typeface="Arial" panose="020B0604020202020204" pitchFamily="34" charset="0"/>
              </a:rPr>
              <a:t/>
            </a:r>
            <a:br>
              <a:rPr lang="ru-RU" altLang="ru-RU" sz="1400" smtClean="0">
                <a:solidFill>
                  <a:srgbClr val="002060"/>
                </a:solidFill>
                <a:latin typeface="Arial" panose="020B0604020202020204" pitchFamily="34" charset="0"/>
                <a:cs typeface="Arial" panose="020B0604020202020204" pitchFamily="34" charset="0"/>
              </a:rPr>
            </a:br>
            <a:endParaRPr lang="ru-RU" altLang="ru-RU" sz="3200" smtClean="0">
              <a:solidFill>
                <a:srgbClr val="002060"/>
              </a:solidFill>
              <a:latin typeface="Arial" panose="020B0604020202020204" pitchFamily="34" charset="0"/>
              <a:cs typeface="Arial" panose="020B0604020202020204" pitchFamily="34" charset="0"/>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p:cNvSpPr>
          <p:nvPr>
            <p:ph type="title" idx="4294967295"/>
          </p:nvPr>
        </p:nvSpPr>
        <p:spPr>
          <a:xfrm>
            <a:off x="900113" y="115888"/>
            <a:ext cx="7329487" cy="962025"/>
          </a:xfrm>
        </p:spPr>
        <p:txBody>
          <a:bodyPr/>
          <a:lstStyle/>
          <a:p>
            <a:pPr algn="ctr"/>
            <a:r>
              <a:rPr lang="en-US" altLang="ru-RU" sz="2800" b="1" smtClean="0">
                <a:solidFill>
                  <a:srgbClr val="002060"/>
                </a:solidFill>
                <a:latin typeface="Arial" panose="020B0604020202020204" pitchFamily="34" charset="0"/>
                <a:cs typeface="Arial" panose="020B0604020202020204" pitchFamily="34" charset="0"/>
              </a:rPr>
              <a:t>The specifics of modern authoritarian regimes</a:t>
            </a:r>
            <a:endParaRPr lang="ru-RU" altLang="ru-RU" sz="2800" b="1" smtClean="0">
              <a:solidFill>
                <a:srgbClr val="002060"/>
              </a:solidFill>
              <a:latin typeface="Arial" panose="020B0604020202020204" pitchFamily="34" charset="0"/>
              <a:cs typeface="Arial" panose="020B0604020202020204" pitchFamily="34" charset="0"/>
            </a:endParaRPr>
          </a:p>
        </p:txBody>
      </p:sp>
      <p:sp>
        <p:nvSpPr>
          <p:cNvPr id="28675" name="Rectangle 3"/>
          <p:cNvSpPr>
            <a:spLocks noGrp="1"/>
          </p:cNvSpPr>
          <p:nvPr>
            <p:ph type="body" idx="4294967295"/>
          </p:nvPr>
        </p:nvSpPr>
        <p:spPr bwMode="auto">
          <a:xfrm>
            <a:off x="179388" y="1268413"/>
            <a:ext cx="8496300" cy="3594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n-US" altLang="ru-RU" sz="2400" smtClean="0">
                <a:latin typeface="Arial" panose="020B0604020202020204" pitchFamily="34" charset="0"/>
                <a:cs typeface="Arial" panose="020B0604020202020204" pitchFamily="34" charset="0"/>
              </a:rPr>
              <a:t>developing countries are based on market relations, they are on the path of modernization, therefore they are making the transition from traditional societies to industrial, from totalitarian to democratic;</a:t>
            </a:r>
          </a:p>
          <a:p>
            <a:pPr algn="just"/>
            <a:r>
              <a:rPr lang="en-US" altLang="ru-RU" sz="2400" smtClean="0">
                <a:latin typeface="Arial" panose="020B0604020202020204" pitchFamily="34" charset="0"/>
                <a:cs typeface="Arial" panose="020B0604020202020204" pitchFamily="34" charset="0"/>
              </a:rPr>
              <a:t>with a low level of technical and economic potential, they combine various types of social relations from patriarchal-communal to market ones;</a:t>
            </a:r>
          </a:p>
          <a:p>
            <a:pPr algn="just"/>
            <a:r>
              <a:rPr lang="en-US" altLang="ru-RU" sz="2400" smtClean="0">
                <a:latin typeface="Arial" panose="020B0604020202020204" pitchFamily="34" charset="0"/>
                <a:cs typeface="Arial" panose="020B0604020202020204" pitchFamily="34" charset="0"/>
              </a:rPr>
              <a:t>The differentiated social structure is poorly expressed</a:t>
            </a:r>
          </a:p>
          <a:p>
            <a:pPr algn="just"/>
            <a:r>
              <a:rPr lang="en-US" altLang="ru-RU" sz="2400" smtClean="0">
                <a:latin typeface="Arial" panose="020B0604020202020204" pitchFamily="34" charset="0"/>
                <a:cs typeface="Arial" panose="020B0604020202020204" pitchFamily="34" charset="0"/>
              </a:rPr>
              <a:t>, the institutions and organizations of civil society are insufficiently developed</a:t>
            </a:r>
          </a:p>
          <a:p>
            <a:pPr algn="just"/>
            <a:r>
              <a:rPr lang="en-US" altLang="ru-RU" sz="2400" smtClean="0">
                <a:latin typeface="Arial" panose="020B0604020202020204" pitchFamily="34" charset="0"/>
                <a:cs typeface="Arial" panose="020B0604020202020204" pitchFamily="34" charset="0"/>
              </a:rPr>
              <a:t>, and the level of political culture of the population is low,</a:t>
            </a:r>
          </a:p>
          <a:p>
            <a:pPr algn="just"/>
            <a:r>
              <a:rPr lang="en-US" altLang="ru-RU" sz="2400" smtClean="0">
                <a:latin typeface="Arial" panose="020B0604020202020204" pitchFamily="34" charset="0"/>
                <a:cs typeface="Arial" panose="020B0604020202020204" pitchFamily="34" charset="0"/>
              </a:rPr>
              <a:t>There is a permanent aggravation of social, national-ethnic, and religious contradictions and the development of numerous conflicts on this basis.</a:t>
            </a:r>
            <a:endParaRPr lang="ru-RU" altLang="ru-RU" sz="2000" smtClean="0">
              <a:latin typeface="Arial" panose="020B0604020202020204" pitchFamily="34" charset="0"/>
              <a:cs typeface="Arial" panose="020B0604020202020204" pitchFamily="34" charset="0"/>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43569"/>
            <a:ext cx="7394019" cy="960668"/>
          </a:xfrm>
        </p:spPr>
        <p:txBody>
          <a:bodyPr rtlCol="0">
            <a:noAutofit/>
          </a:bodyPr>
          <a:lstStyle/>
          <a:p>
            <a:pPr algn="ctr" fontAlgn="auto">
              <a:spcAft>
                <a:spcPts val="0"/>
              </a:spcAft>
              <a:defRPr/>
            </a:pPr>
            <a:r>
              <a:rPr lang="en-US" sz="4000" b="1" dirty="0">
                <a:ln w="9525">
                  <a:solidFill>
                    <a:schemeClr val="bg1"/>
                  </a:solidFill>
                  <a:prstDash val="solid"/>
                </a:ln>
                <a:solidFill>
                  <a:srgbClr val="002060"/>
                </a:solidFill>
                <a:latin typeface="Arial" panose="020B0604020202020204" pitchFamily="34" charset="0"/>
                <a:cs typeface="Arial" panose="020B0604020202020204" pitchFamily="34" charset="0"/>
              </a:rPr>
              <a:t>Democratic political regime</a:t>
            </a:r>
            <a:endParaRPr lang="ru-RU" sz="4000" b="1" dirty="0">
              <a:ln w="9525">
                <a:solidFill>
                  <a:schemeClr val="bg1"/>
                </a:solidFill>
                <a:prstDash val="solid"/>
              </a:ln>
              <a:solidFill>
                <a:srgbClr val="002060"/>
              </a:solidFill>
              <a:latin typeface="Arial" panose="020B0604020202020204" pitchFamily="34" charset="0"/>
              <a:cs typeface="Arial" panose="020B0604020202020204" pitchFamily="34" charset="0"/>
            </a:endParaRPr>
          </a:p>
        </p:txBody>
      </p:sp>
      <p:sp>
        <p:nvSpPr>
          <p:cNvPr id="29699" name="Объект 2"/>
          <p:cNvSpPr>
            <a:spLocks noGrp="1"/>
          </p:cNvSpPr>
          <p:nvPr>
            <p:ph idx="1"/>
          </p:nvPr>
        </p:nvSpPr>
        <p:spPr bwMode="auto">
          <a:xfrm>
            <a:off x="539750" y="3327400"/>
            <a:ext cx="8280400" cy="2163763"/>
          </a:xfrm>
        </p:spPr>
        <p:txBody>
          <a:bodyPr wrap="square" numCol="1" anchor="t" anchorCtr="0" compatLnSpc="1">
            <a:prstTxWarp prst="textNoShape">
              <a:avLst/>
            </a:prstTxWarp>
          </a:bodyPr>
          <a:lstStyle/>
          <a:p>
            <a:pPr marL="0" indent="0" algn="ctr">
              <a:buFont typeface="Arial" panose="020B0604020202020204" pitchFamily="34" charset="0"/>
              <a:buNone/>
            </a:pPr>
            <a:r>
              <a:rPr lang="en-US" altLang="ru-RU" sz="2800" smtClean="0">
                <a:latin typeface="Arial" panose="020B0604020202020204" pitchFamily="34" charset="0"/>
                <a:cs typeface="Arial" panose="020B0604020202020204" pitchFamily="34" charset="0"/>
              </a:rPr>
              <a:t>Democracy is associated with freedom, equality, justice, respect for human rights, and citizen participation in government. </a:t>
            </a:r>
          </a:p>
          <a:p>
            <a:pPr marL="0" indent="0" algn="ctr">
              <a:buFont typeface="Arial" panose="020B0604020202020204" pitchFamily="34" charset="0"/>
              <a:buNone/>
            </a:pPr>
            <a:r>
              <a:rPr lang="en-US" altLang="ru-RU" sz="2800" smtClean="0">
                <a:latin typeface="Arial" panose="020B0604020202020204" pitchFamily="34" charset="0"/>
                <a:cs typeface="Arial" panose="020B0604020202020204" pitchFamily="34" charset="0"/>
              </a:rPr>
              <a:t>Therefore, it is customary to contrast democracy as a political regime with authoritarian, totalitarian and other dictatorial regimes.</a:t>
            </a:r>
            <a:endParaRPr lang="ru-RU" altLang="ru-RU" sz="3200" smtClean="0">
              <a:latin typeface="Arial" panose="020B0604020202020204" pitchFamily="34" charset="0"/>
              <a:cs typeface="Arial" panose="020B0604020202020204" pitchFamily="34" charset="0"/>
            </a:endParaRPr>
          </a:p>
        </p:txBody>
      </p:sp>
      <p:sp>
        <p:nvSpPr>
          <p:cNvPr id="29700" name="Прямоугольник 2"/>
          <p:cNvSpPr>
            <a:spLocks noChangeArrowheads="1"/>
          </p:cNvSpPr>
          <p:nvPr/>
        </p:nvSpPr>
        <p:spPr bwMode="auto">
          <a:xfrm>
            <a:off x="684213" y="1352550"/>
            <a:ext cx="8064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ru-RU" altLang="ru-RU" sz="2400" i="1">
                <a:latin typeface="Arial" panose="020B0604020202020204" pitchFamily="34" charset="0"/>
              </a:rPr>
              <a:t>Democracy (Greek demos — people, kratos — power, rule "the power of the people") is a political regime in which the people or their majority is (considered) the bearer of state power</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550" y="392113"/>
            <a:ext cx="7902575" cy="960437"/>
          </a:xfrm>
        </p:spPr>
        <p:txBody>
          <a:bodyPr rtlCol="0">
            <a:normAutofit fontScale="90000"/>
          </a:bodyPr>
          <a:lstStyle/>
          <a:p>
            <a:pPr algn="ctr" fontAlgn="auto">
              <a:spcAft>
                <a:spcPts val="0"/>
              </a:spcAft>
              <a:defRPr/>
            </a:pPr>
            <a:r>
              <a:rPr lang="en-US" b="1" i="1" dirty="0">
                <a:ln w="0"/>
                <a:solidFill>
                  <a:srgbClr val="002060"/>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The most important signs of democracy are:</a:t>
            </a:r>
            <a:endParaRPr lang="ru-RU" dirty="0">
              <a:solidFill>
                <a:srgbClr val="002060"/>
              </a:solidFill>
              <a:latin typeface="Arial" panose="020B0604020202020204" pitchFamily="34" charset="0"/>
              <a:cs typeface="Arial" panose="020B0604020202020204" pitchFamily="34" charset="0"/>
            </a:endParaRPr>
          </a:p>
        </p:txBody>
      </p:sp>
      <p:sp>
        <p:nvSpPr>
          <p:cNvPr id="30723" name="Объект 2"/>
          <p:cNvSpPr>
            <a:spLocks noGrp="1"/>
          </p:cNvSpPr>
          <p:nvPr>
            <p:ph idx="1"/>
          </p:nvPr>
        </p:nvSpPr>
        <p:spPr bwMode="auto">
          <a:xfrm>
            <a:off x="273050" y="1709738"/>
            <a:ext cx="8691563" cy="3797300"/>
          </a:xfrm>
        </p:spPr>
        <p:txBody>
          <a:bodyPr wrap="square" numCol="1" anchor="t" anchorCtr="0" compatLnSpc="1">
            <a:prstTxWarp prst="textNoShape">
              <a:avLst/>
            </a:prstTxWarp>
          </a:bodyPr>
          <a:lstStyle/>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1. Legal recognition of the supremacy of the power of the people.</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2. Periodic election of the main authorities.</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3. Universal suffrage guarantees every citizen to participate in the formation of representative institutions of government.</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4. Equality of citizens' rights to participate in government, that is, every citizen has the right not only to elect, but also to be elected to any elective position.</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5. Making a decision on the majority of votes cast and subordination of the minority to the majority.</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6. Control of representative bodies over the activities of the executive branch.</a:t>
            </a:r>
          </a:p>
          <a:p>
            <a:pPr marL="0" indent="0" algn="just">
              <a:buFont typeface="Arial" panose="020B0604020202020204" pitchFamily="34" charset="0"/>
              <a:buNone/>
            </a:pPr>
            <a:r>
              <a:rPr lang="en-US" altLang="ru-RU" sz="2000" smtClean="0">
                <a:latin typeface="Arial" panose="020B0604020202020204" pitchFamily="34" charset="0"/>
                <a:cs typeface="Arial" panose="020B0604020202020204" pitchFamily="34" charset="0"/>
              </a:rPr>
              <a:t>7. Accountability of elected bodies to their constituents.</a:t>
            </a:r>
            <a:endParaRPr lang="ru-RU" altLang="ru-RU" sz="2000" smtClean="0">
              <a:latin typeface="Arial" panose="020B0604020202020204" pitchFamily="34" charset="0"/>
              <a:cs typeface="Arial" panose="020B0604020202020204" pitchFamily="34"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9288" y="852488"/>
            <a:ext cx="8099425" cy="454025"/>
          </a:xfrm>
        </p:spPr>
        <p:txBody>
          <a:bodyPr rtlCol="0">
            <a:normAutofit fontScale="90000"/>
          </a:bodyPr>
          <a:lstStyle/>
          <a:p>
            <a:pPr algn="ctr" fontAlgn="auto">
              <a:spcAft>
                <a:spcPts val="0"/>
              </a:spcAft>
              <a:defRPr/>
            </a:pPr>
            <a:r>
              <a:rPr lang="en-US" b="1" i="1" dirty="0">
                <a:ln w="0"/>
                <a:solidFill>
                  <a:srgbClr val="002060"/>
                </a:solidFill>
                <a:latin typeface="Cambria" panose="02040503050406030204" pitchFamily="18" charset="0"/>
              </a:rPr>
              <a:t>The main ways (forms) of implementing democracy.</a:t>
            </a:r>
            <a:endParaRPr lang="ru-RU" dirty="0">
              <a:solidFill>
                <a:srgbClr val="002060"/>
              </a:solidFill>
            </a:endParaRPr>
          </a:p>
        </p:txBody>
      </p:sp>
      <p:sp>
        <p:nvSpPr>
          <p:cNvPr id="4" name="Горизонтальный свиток 3"/>
          <p:cNvSpPr/>
          <p:nvPr/>
        </p:nvSpPr>
        <p:spPr>
          <a:xfrm>
            <a:off x="612775" y="1606550"/>
            <a:ext cx="4008438" cy="270192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31748" name="Прямоугольник 4"/>
          <p:cNvSpPr>
            <a:spLocks noChangeArrowheads="1"/>
          </p:cNvSpPr>
          <p:nvPr/>
        </p:nvSpPr>
        <p:spPr bwMode="auto">
          <a:xfrm>
            <a:off x="917575" y="1985963"/>
            <a:ext cx="33559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ru-RU" sz="1500" b="1" i="1" u="sng">
                <a:solidFill>
                  <a:schemeClr val="bg1"/>
                </a:solidFill>
                <a:latin typeface="Arial" panose="020B0604020202020204" pitchFamily="34" charset="0"/>
              </a:rPr>
              <a:t>Direct democracy </a:t>
            </a:r>
            <a:r>
              <a:rPr lang="en-US" altLang="ru-RU" sz="1500" b="1">
                <a:solidFill>
                  <a:schemeClr val="bg1"/>
                </a:solidFill>
                <a:latin typeface="Arial" panose="020B0604020202020204" pitchFamily="34" charset="0"/>
              </a:rPr>
              <a:t>— all people have the right to vote, i.e. they directly make decisions and monitor their implementation. This form of democracy is most characteristic of early forms of democracy, for example, the tribal community</a:t>
            </a:r>
            <a:endParaRPr lang="ru-RU" altLang="ru-RU" sz="1500" b="1">
              <a:solidFill>
                <a:schemeClr val="bg1"/>
              </a:solidFill>
              <a:latin typeface="Arial" panose="020B0604020202020204" pitchFamily="34" charset="0"/>
            </a:endParaRPr>
          </a:p>
        </p:txBody>
      </p:sp>
      <p:sp>
        <p:nvSpPr>
          <p:cNvPr id="6" name="Горизонтальный свиток 5"/>
          <p:cNvSpPr/>
          <p:nvPr/>
        </p:nvSpPr>
        <p:spPr>
          <a:xfrm>
            <a:off x="4846638" y="1576388"/>
            <a:ext cx="3671887" cy="218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b="1" i="1" u="sng" dirty="0">
                <a:solidFill>
                  <a:srgbClr val="FFFFFF"/>
                </a:solidFill>
                <a:latin typeface="Arial" panose="020B0604020202020204" pitchFamily="34" charset="0"/>
                <a:cs typeface="Arial" panose="020B0604020202020204" pitchFamily="34" charset="0"/>
              </a:rPr>
              <a:t>Plebiscite democracy </a:t>
            </a:r>
            <a:r>
              <a:rPr lang="en-US" sz="1600" b="1" dirty="0">
                <a:solidFill>
                  <a:srgbClr val="FFFFFF"/>
                </a:solidFill>
                <a:latin typeface="Arial" panose="020B0604020202020204" pitchFamily="34" charset="0"/>
                <a:cs typeface="Arial" panose="020B0604020202020204" pitchFamily="34" charset="0"/>
              </a:rPr>
              <a:t>— the people make decisions only in certain cases, for example, during a referendum on an issue</a:t>
            </a:r>
            <a:endParaRPr lang="ru-RU" sz="1600" b="1" dirty="0">
              <a:solidFill>
                <a:srgbClr val="FFFFFF"/>
              </a:solidFill>
              <a:latin typeface="Arial" panose="020B0604020202020204" pitchFamily="34" charset="0"/>
              <a:cs typeface="Arial" panose="020B0604020202020204" pitchFamily="34" charset="0"/>
            </a:endParaRPr>
          </a:p>
        </p:txBody>
      </p:sp>
      <p:sp>
        <p:nvSpPr>
          <p:cNvPr id="7" name="Горизонтальный свиток 6"/>
          <p:cNvSpPr/>
          <p:nvPr/>
        </p:nvSpPr>
        <p:spPr>
          <a:xfrm>
            <a:off x="2046288" y="4059238"/>
            <a:ext cx="5148262" cy="20955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i="1" u="sng" dirty="0">
                <a:solidFill>
                  <a:srgbClr val="FFFFFF"/>
                </a:solidFill>
                <a:latin typeface="Arial" panose="020B0604020202020204" pitchFamily="34" charset="0"/>
                <a:cs typeface="Arial" panose="020B0604020202020204" pitchFamily="34" charset="0"/>
              </a:rPr>
              <a:t>Representative democracy </a:t>
            </a:r>
            <a:r>
              <a:rPr lang="en-US" b="1" dirty="0">
                <a:solidFill>
                  <a:srgbClr val="FFFFFF"/>
                </a:solidFill>
                <a:latin typeface="Arial" panose="020B0604020202020204" pitchFamily="34" charset="0"/>
                <a:cs typeface="Arial" panose="020B0604020202020204" pitchFamily="34" charset="0"/>
              </a:rPr>
              <a:t>— the people elect their representatives, who on their behalf govern the state or any authority</a:t>
            </a:r>
            <a:endParaRPr lang="ru-RU" b="1" dirty="0">
              <a:solidFill>
                <a:srgbClr val="FFFFFF"/>
              </a:solidFill>
              <a:latin typeface="Arial" panose="020B0604020202020204" pitchFamily="34" charset="0"/>
              <a:cs typeface="Arial" panose="020B0604020202020204"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2347913" y="1131888"/>
            <a:ext cx="6167437" cy="993775"/>
          </a:xfrm>
        </p:spPr>
        <p:txBody>
          <a:bodyPr/>
          <a:lstStyle/>
          <a:p>
            <a:r>
              <a:rPr lang="" altLang="ru-RU" sz="2400" b="1" smtClean="0">
                <a:latin typeface="Arial" panose="020B0604020202020204" pitchFamily="34" charset="0"/>
                <a:cs typeface="Arial" panose="020B0604020202020204" pitchFamily="34" charset="0"/>
              </a:rPr>
              <a:t>Lecture plan:</a:t>
            </a:r>
            <a:endParaRPr lang="ru-RU" altLang="ru-RU" sz="2400" b="1" smtClean="0">
              <a:latin typeface="Arial" panose="020B0604020202020204" pitchFamily="34" charset="0"/>
              <a:cs typeface="Arial" panose="020B0604020202020204" pitchFamily="34" charset="0"/>
            </a:endParaRPr>
          </a:p>
        </p:txBody>
      </p:sp>
      <p:sp>
        <p:nvSpPr>
          <p:cNvPr id="5123" name="Объект 2"/>
          <p:cNvSpPr>
            <a:spLocks noGrp="1"/>
          </p:cNvSpPr>
          <p:nvPr>
            <p:ph idx="1"/>
          </p:nvPr>
        </p:nvSpPr>
        <p:spPr bwMode="auto">
          <a:xfrm>
            <a:off x="2124075" y="2057400"/>
            <a:ext cx="6562725" cy="3394075"/>
          </a:xfrm>
        </p:spPr>
        <p:txBody>
          <a:bodyPr wrap="square" numCol="1" anchor="t" anchorCtr="0" compatLnSpc="1">
            <a:prstTxWarp prst="textNoShape">
              <a:avLst/>
            </a:prstTxWarp>
          </a:bodyPr>
          <a:lstStyle/>
          <a:p>
            <a:pPr>
              <a:lnSpc>
                <a:spcPct val="80000"/>
              </a:lnSpc>
              <a:buFont typeface="Verdana" panose="020B0604030504040204" pitchFamily="34" charset="0"/>
              <a:buAutoNum type="arabicPeriod"/>
            </a:pPr>
            <a:r>
              <a:rPr lang="en-US" altLang="ru-RU" sz="2400" smtClean="0">
                <a:latin typeface="Arial" panose="020B0604020202020204" pitchFamily="34" charset="0"/>
                <a:cs typeface="Arial" panose="020B0604020202020204" pitchFamily="34" charset="0"/>
              </a:rPr>
              <a:t>The concept of a political regime. The political system and the political regime</a:t>
            </a:r>
          </a:p>
          <a:p>
            <a:pPr>
              <a:lnSpc>
                <a:spcPct val="80000"/>
              </a:lnSpc>
              <a:buFont typeface="Verdana" panose="020B0604030504040204" pitchFamily="34" charset="0"/>
              <a:buAutoNum type="arabicPeriod"/>
            </a:pPr>
            <a:r>
              <a:rPr lang="en-US" altLang="ru-RU" sz="2400" smtClean="0">
                <a:latin typeface="Arial" panose="020B0604020202020204" pitchFamily="34" charset="0"/>
                <a:cs typeface="Arial" panose="020B0604020202020204" pitchFamily="34" charset="0"/>
              </a:rPr>
              <a:t>Typologies of political regimes</a:t>
            </a:r>
          </a:p>
          <a:p>
            <a:pPr>
              <a:lnSpc>
                <a:spcPct val="80000"/>
              </a:lnSpc>
              <a:buFont typeface="Verdana" panose="020B0604030504040204" pitchFamily="34" charset="0"/>
              <a:buAutoNum type="arabicPeriod"/>
            </a:pPr>
            <a:r>
              <a:rPr lang="en-US" altLang="ru-RU" sz="2400" smtClean="0">
                <a:latin typeface="Arial" panose="020B0604020202020204" pitchFamily="34" charset="0"/>
                <a:cs typeface="Arial" panose="020B0604020202020204" pitchFamily="34" charset="0"/>
              </a:rPr>
              <a:t>Totalitarianism</a:t>
            </a:r>
          </a:p>
          <a:p>
            <a:pPr>
              <a:lnSpc>
                <a:spcPct val="80000"/>
              </a:lnSpc>
              <a:buFont typeface="Verdana" panose="020B0604030504040204" pitchFamily="34" charset="0"/>
              <a:buAutoNum type="arabicPeriod"/>
            </a:pPr>
            <a:r>
              <a:rPr lang="en-US" altLang="ru-RU" sz="2400" smtClean="0">
                <a:latin typeface="Arial" panose="020B0604020202020204" pitchFamily="34" charset="0"/>
                <a:cs typeface="Arial" panose="020B0604020202020204" pitchFamily="34" charset="0"/>
              </a:rPr>
              <a:t>Authoritarianism</a:t>
            </a:r>
          </a:p>
          <a:p>
            <a:pPr>
              <a:lnSpc>
                <a:spcPct val="80000"/>
              </a:lnSpc>
              <a:buFont typeface="Verdana" panose="020B0604030504040204" pitchFamily="34" charset="0"/>
              <a:buAutoNum type="arabicPeriod"/>
            </a:pPr>
            <a:r>
              <a:rPr lang="en-US" altLang="ru-RU" sz="2400" smtClean="0">
                <a:latin typeface="Arial" panose="020B0604020202020204" pitchFamily="34" charset="0"/>
                <a:cs typeface="Arial" panose="020B0604020202020204" pitchFamily="34" charset="0"/>
              </a:rPr>
              <a:t>Democracy</a:t>
            </a:r>
            <a:endParaRPr lang="ru-RU" altLang="ru-RU" sz="2400" smtClean="0">
              <a:latin typeface="Arial" panose="020B0604020202020204" pitchFamily="34" charset="0"/>
              <a:cs typeface="Arial" panose="020B0604020202020204" pitchFamily="34" charset="0"/>
            </a:endParaRPr>
          </a:p>
        </p:txBody>
      </p:sp>
      <p:pic>
        <p:nvPicPr>
          <p:cNvPr id="5124" name="Рисунок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0" y="1249363"/>
            <a:ext cx="1214438"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Объект 2"/>
          <p:cNvSpPr>
            <a:spLocks noGrp="1"/>
          </p:cNvSpPr>
          <p:nvPr>
            <p:ph idx="1"/>
          </p:nvPr>
        </p:nvSpPr>
        <p:spPr bwMode="auto">
          <a:xfrm>
            <a:off x="747713" y="1595438"/>
            <a:ext cx="7866062" cy="4405312"/>
          </a:xfrm>
        </p:spPr>
        <p:txBody>
          <a:bodyPr wrap="square" numCol="1" anchor="t" anchorCtr="0" compatLnSpc="1">
            <a:prstTxWarp prst="textNoShape">
              <a:avLst/>
            </a:prstTxWarp>
          </a:bodyPr>
          <a:lstStyle/>
          <a:p>
            <a:pPr marL="0" indent="0" algn="ctr">
              <a:buFont typeface="Arial" panose="020B0604020202020204" pitchFamily="34" charset="0"/>
              <a:buNone/>
            </a:pPr>
            <a:r>
              <a:rPr lang="en-US" altLang="ru-RU" sz="2000" b="1" i="1" smtClean="0">
                <a:latin typeface="Arial" panose="020B0604020202020204" pitchFamily="34" charset="0"/>
                <a:cs typeface="Arial" panose="020B0604020202020204" pitchFamily="34" charset="0"/>
              </a:rPr>
              <a:t>Monarchical and republican forms of government are usually distinguished. </a:t>
            </a:r>
          </a:p>
          <a:p>
            <a:pPr marL="0" indent="0" algn="ctr">
              <a:buFont typeface="Arial" panose="020B0604020202020204" pitchFamily="34" charset="0"/>
              <a:buNone/>
            </a:pPr>
            <a:r>
              <a:rPr lang="en-US" altLang="ru-RU" sz="2000" smtClean="0">
                <a:latin typeface="Arial" panose="020B0604020202020204" pitchFamily="34" charset="0"/>
                <a:cs typeface="Arial" panose="020B0604020202020204" pitchFamily="34" charset="0"/>
              </a:rPr>
              <a:t>However, the nature of political power in society does not always correspond to the form of government. For example, Sweden, Norway, and Belgium are more democratic than many republics, although they are constitutional monarchies in their form of government. </a:t>
            </a:r>
          </a:p>
          <a:p>
            <a:pPr marL="0" indent="0" algn="ctr">
              <a:buFont typeface="Arial" panose="020B0604020202020204" pitchFamily="34" charset="0"/>
              <a:buNone/>
            </a:pPr>
            <a:r>
              <a:rPr lang="en-US" altLang="ru-RU" sz="2000" smtClean="0">
                <a:latin typeface="Arial" panose="020B0604020202020204" pitchFamily="34" charset="0"/>
                <a:cs typeface="Arial" panose="020B0604020202020204" pitchFamily="34" charset="0"/>
              </a:rPr>
              <a:t>At the same time, Germany in the 1930s was a republic in the form of government, but the nature of power was dictatorial. In this regard, there is a need to identify the means and methods by which the state government regulates relations between people. This aspect of the functioning of the government reflects the concept of a "political regime".</a:t>
            </a:r>
            <a:endParaRPr lang="ru-RU" altLang="ru-RU" sz="2000" smtClean="0">
              <a:latin typeface="Arial" panose="020B0604020202020204" pitchFamily="34" charset="0"/>
              <a:cs typeface="Arial" panose="020B0604020202020204" pitchFamily="34" charset="0"/>
            </a:endParaRPr>
          </a:p>
        </p:txBody>
      </p:sp>
      <p:sp>
        <p:nvSpPr>
          <p:cNvPr id="4" name="Горизонтальный свиток 3"/>
          <p:cNvSpPr/>
          <p:nvPr/>
        </p:nvSpPr>
        <p:spPr>
          <a:xfrm>
            <a:off x="1033463" y="195263"/>
            <a:ext cx="7477125" cy="1400175"/>
          </a:xfrm>
          <a:prstGeom prst="horizontalScrol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 name="Прямоугольник 5"/>
          <p:cNvSpPr/>
          <p:nvPr/>
        </p:nvSpPr>
        <p:spPr>
          <a:xfrm>
            <a:off x="1033764" y="526019"/>
            <a:ext cx="7683689" cy="738664"/>
          </a:xfrm>
          <a:prstGeom prst="rect">
            <a:avLst/>
          </a:prstGeom>
        </p:spPr>
        <p:txBody>
          <a:bodyPr>
            <a:spAutoFit/>
          </a:bodyPr>
          <a:lstStyle/>
          <a:p>
            <a:pPr algn="ctr" eaLnBrk="1" fontAlgn="auto" hangingPunct="1">
              <a:spcBef>
                <a:spcPts val="0"/>
              </a:spcBef>
              <a:spcAft>
                <a:spcPts val="0"/>
              </a:spcAft>
              <a:defRPr/>
            </a:pPr>
            <a:r>
              <a:rPr lang="en-US" sz="21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cs typeface="+mn-cs"/>
              </a:rPr>
              <a:t>The form of government is the organization of the supreme state power, its organs, and their relations with the population.</a:t>
            </a:r>
            <a:endParaRPr lang="ru-RU" sz="21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lt"/>
              <a:cs typeface="+mn-cs"/>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611560" y="404664"/>
            <a:ext cx="8532440" cy="3830407"/>
          </a:xfrm>
        </p:spPr>
        <p:txBody>
          <a:bodyPr>
            <a:noAutofit/>
          </a:bodyPr>
          <a:lstStyle/>
          <a:p>
            <a:pPr marL="0" indent="0" algn="ctr" fontAlgn="auto">
              <a:spcAft>
                <a:spcPts val="0"/>
              </a:spcAft>
              <a:buFont typeface="Arial" panose="020B0604020202020204" pitchFamily="34" charset="0"/>
              <a:buNone/>
              <a:defRPr/>
            </a:pPr>
            <a:r>
              <a:rPr 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Black" panose="020B0A04020102020204" pitchFamily="34" charset="0"/>
              </a:rPr>
              <a:t>The political regime</a:t>
            </a:r>
          </a:p>
          <a:p>
            <a:pPr marL="0" indent="0" algn="ctr" fontAlgn="auto">
              <a:spcAft>
                <a:spcPts val="0"/>
              </a:spcAft>
              <a:buFont typeface="Arial" panose="020B0604020202020204" pitchFamily="34" charset="0"/>
              <a:buNone/>
              <a:defRPr/>
            </a:pPr>
            <a:endParaRPr 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Black" panose="020B0A04020102020204" pitchFamily="34" charset="0"/>
            </a:endParaRPr>
          </a:p>
          <a:p>
            <a:pPr marL="0" indent="0" algn="ctr" fontAlgn="auto">
              <a:spcAft>
                <a:spcPts val="0"/>
              </a:spcAft>
              <a:buFont typeface="Arial" panose="020B0604020202020204" pitchFamily="34" charset="0"/>
              <a:buNone/>
              <a:defRPr/>
            </a:pPr>
            <a:r>
              <a:rPr lang="en-US" sz="2400" dirty="0">
                <a:ln w="9525">
                  <a:solidFill>
                    <a:schemeClr val="bg1"/>
                  </a:solidFill>
                  <a:prstDash val="solid"/>
                </a:ln>
                <a:latin typeface="Arial Black" panose="020B0A04020102020204" pitchFamily="34" charset="0"/>
              </a:rPr>
              <a:t>In European political science, this concept is basic, whereas in the American one, the category of "political system" is preferred. In our opinion, the terms "political system" and "political regime" characterize political life from different sides:</a:t>
            </a:r>
          </a:p>
          <a:p>
            <a:pPr marL="0" indent="0" algn="ctr" fontAlgn="auto">
              <a:spcAft>
                <a:spcPts val="0"/>
              </a:spcAft>
              <a:buFont typeface="Arial" panose="020B0604020202020204" pitchFamily="34" charset="0"/>
              <a:buNone/>
              <a:defRPr/>
            </a:pPr>
            <a:r>
              <a:rPr lang="en-US" sz="2400" dirty="0">
                <a:ln w="9525">
                  <a:solidFill>
                    <a:schemeClr val="bg1"/>
                  </a:solidFill>
                  <a:prstDash val="solid"/>
                </a:ln>
                <a:latin typeface="Arial Black" panose="020B0A04020102020204" pitchFamily="34" charset="0"/>
              </a:rPr>
              <a:t>if the political system reflects the nature of the relationship between politics and the economy, social, cultural and other spheres of society, then the political regime determines the means and methods of exercising political power.</a:t>
            </a:r>
            <a:endParaRPr lang="ru-RU" sz="1600" dirty="0">
              <a:latin typeface="Constantia" panose="02030602050306030303" pitchFamily="18"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fontAlgn="auto">
              <a:lnSpc>
                <a:spcPct val="80000"/>
              </a:lnSpc>
              <a:spcAft>
                <a:spcPts val="0"/>
              </a:spcAft>
              <a:buFont typeface="Verdana" panose="020B0604030504040204" pitchFamily="34" charset="0"/>
              <a:buAutoNum type="arabicPeriod"/>
              <a:defRPr/>
            </a:pPr>
            <a:r>
              <a:rPr lang="ru-RU" sz="2800" b="1" dirty="0" smtClean="0">
                <a:solidFill>
                  <a:schemeClr val="accent6">
                    <a:lumMod val="75000"/>
                  </a:schemeClr>
                </a:solidFill>
              </a:rPr>
              <a:t>1. </a:t>
            </a:r>
            <a:r>
              <a:rPr lang="en-US" altLang="ru-RU" sz="2800" dirty="0" smtClean="0">
                <a:latin typeface="Arial" panose="020B0604020202020204" pitchFamily="34" charset="0"/>
                <a:cs typeface="Arial" panose="020B0604020202020204" pitchFamily="34" charset="0"/>
              </a:rPr>
              <a:t>The concept of a political regime. The political system and the political regime</a:t>
            </a:r>
          </a:p>
        </p:txBody>
      </p:sp>
      <p:sp>
        <p:nvSpPr>
          <p:cNvPr id="8195" name="Rectangle 3"/>
          <p:cNvSpPr>
            <a:spLocks noGrp="1" noChangeArrowheads="1"/>
          </p:cNvSpPr>
          <p:nvPr>
            <p:ph idx="1"/>
          </p:nvPr>
        </p:nvSpPr>
        <p:spPr bwMode="auto">
          <a:xfrm>
            <a:off x="250825" y="1700213"/>
            <a:ext cx="8497888"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Regimen (Latin) – direction, pilot, ruler</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political regime as a way of functioning of the governmental order – hic at nunc! </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political system is a static picture</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Political regimes – dynamics, comparison, measurement (see R.Makridis et al.)</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political system can function in different modes</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political system of the USSR – the regimes of Stalin, Brezhnev and their varieties</a:t>
            </a:r>
            <a:endParaRPr lang="ru-RU" altLang="ru-RU" sz="2800" smtClean="0">
              <a:solidFill>
                <a:srgbClr val="002060"/>
              </a:solidFill>
              <a:latin typeface="Arial" panose="020B0604020202020204" pitchFamily="34" charset="0"/>
              <a:cs typeface="Arial" panose="020B0604020202020204" pitchFamily="34" charset="0"/>
            </a:endParaRPr>
          </a:p>
        </p:txBody>
      </p:sp>
      <p:sp>
        <p:nvSpPr>
          <p:cNvPr id="819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73584374-2FC8-4228-9165-1CFA171B9269}" type="slidenum">
              <a:rPr lang="ru-RU" altLang="ru-RU"/>
              <a:pPr/>
              <a:t>6</a:t>
            </a:fld>
            <a:endParaRPr lang="ru-RU" alt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smtClean="0">
                <a:solidFill>
                  <a:schemeClr val="accent6">
                    <a:lumMod val="75000"/>
                  </a:schemeClr>
                </a:solidFill>
              </a:rPr>
              <a:t>1. </a:t>
            </a:r>
            <a:r>
              <a:rPr lang="en-US" altLang="ru-RU" sz="2800" dirty="0">
                <a:latin typeface="Arial" panose="020B0604020202020204" pitchFamily="34" charset="0"/>
                <a:cs typeface="Arial" panose="020B0604020202020204" pitchFamily="34" charset="0"/>
              </a:rPr>
              <a:t>The concept of a political regime. The political system and the political regime</a:t>
            </a:r>
            <a:endParaRPr lang="ru-RU" sz="2800" b="1" dirty="0" smtClean="0">
              <a:solidFill>
                <a:schemeClr val="accent6">
                  <a:lumMod val="75000"/>
                </a:schemeClr>
              </a:solidFill>
            </a:endParaRPr>
          </a:p>
        </p:txBody>
      </p:sp>
      <p:sp>
        <p:nvSpPr>
          <p:cNvPr id="9219" name="Rectangle 3"/>
          <p:cNvSpPr>
            <a:spLocks noGrp="1" noChangeArrowheads="1"/>
          </p:cNvSpPr>
          <p:nvPr>
            <p:ph idx="1"/>
          </p:nvPr>
        </p:nvSpPr>
        <p:spPr bwMode="auto">
          <a:xfrm>
            <a:off x="611188" y="1773238"/>
            <a:ext cx="7705725" cy="4535487"/>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b="1" smtClean="0">
                <a:solidFill>
                  <a:srgbClr val="002060"/>
                </a:solidFill>
              </a:rPr>
              <a:t>Different understandings of the political regime</a:t>
            </a:r>
          </a:p>
          <a:p>
            <a:pPr>
              <a:lnSpc>
                <a:spcPct val="80000"/>
              </a:lnSpc>
              <a:buFont typeface="Wingdings" panose="05000000000000000000" pitchFamily="2" charset="2"/>
              <a:buChar char="q"/>
            </a:pPr>
            <a:r>
              <a:rPr lang="en-US" altLang="ru-RU" sz="2800" b="1" smtClean="0">
                <a:solidFill>
                  <a:srgbClr val="002060"/>
                </a:solidFill>
              </a:rPr>
              <a:t>The legal approach (formal legal criteria for the functioning of government) and its limitations</a:t>
            </a:r>
          </a:p>
          <a:p>
            <a:pPr>
              <a:lnSpc>
                <a:spcPct val="80000"/>
              </a:lnSpc>
              <a:buFont typeface="Wingdings" panose="05000000000000000000" pitchFamily="2" charset="2"/>
              <a:buChar char="q"/>
            </a:pPr>
            <a:r>
              <a:rPr lang="en-US" altLang="ru-RU" sz="2800" b="1" smtClean="0">
                <a:solidFill>
                  <a:srgbClr val="002060"/>
                </a:solidFill>
              </a:rPr>
              <a:t>The sociological approach and its varieties</a:t>
            </a:r>
          </a:p>
          <a:p>
            <a:pPr>
              <a:lnSpc>
                <a:spcPct val="80000"/>
              </a:lnSpc>
              <a:buFont typeface="Wingdings" panose="05000000000000000000" pitchFamily="2" charset="2"/>
              <a:buChar char="q"/>
            </a:pPr>
            <a:r>
              <a:rPr lang="en-US" altLang="ru-RU" sz="2800" b="1" smtClean="0">
                <a:solidFill>
                  <a:srgbClr val="002060"/>
                </a:solidFill>
              </a:rPr>
              <a:t>J.-L.Kermon: "A political regime is understood as a set of elements of ideological, institutional and sociological orders that contribute to the formation of political governance in a given country for a specific period"</a:t>
            </a:r>
            <a:endParaRPr lang="ru-RU" altLang="ru-RU" sz="2400" b="1" smtClean="0">
              <a:solidFill>
                <a:srgbClr val="002060"/>
              </a:solidFill>
            </a:endParaRPr>
          </a:p>
        </p:txBody>
      </p:sp>
      <p:sp>
        <p:nvSpPr>
          <p:cNvPr id="9220"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2C412B0E-1F28-4C15-A001-98EA372E6B52}" type="slidenum">
              <a:rPr lang="ru-RU" altLang="ru-RU"/>
              <a:pPr/>
              <a:t>7</a:t>
            </a:fld>
            <a:endParaRPr lang="ru-RU" alt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smtClean="0">
                <a:solidFill>
                  <a:schemeClr val="accent6">
                    <a:lumMod val="75000"/>
                  </a:schemeClr>
                </a:solidFill>
              </a:rPr>
              <a:t>1. </a:t>
            </a:r>
            <a:r>
              <a:rPr lang="en-US" altLang="ru-RU" sz="2800" dirty="0">
                <a:latin typeface="Arial" panose="020B0604020202020204" pitchFamily="34" charset="0"/>
                <a:cs typeface="Arial" panose="020B0604020202020204" pitchFamily="34" charset="0"/>
              </a:rPr>
              <a:t>The concept of a political regime. The political system and the political regime</a:t>
            </a:r>
            <a:endParaRPr lang="ru-RU" sz="2800" b="1" dirty="0" smtClean="0">
              <a:solidFill>
                <a:schemeClr val="accent6">
                  <a:lumMod val="75000"/>
                </a:schemeClr>
              </a:solidFill>
            </a:endParaRPr>
          </a:p>
        </p:txBody>
      </p:sp>
      <p:sp>
        <p:nvSpPr>
          <p:cNvPr id="10243" name="Rectangle 3"/>
          <p:cNvSpPr>
            <a:spLocks noGrp="1" noChangeArrowheads="1"/>
          </p:cNvSpPr>
          <p:nvPr>
            <p:ph idx="1"/>
          </p:nvPr>
        </p:nvSpPr>
        <p:spPr bwMode="auto">
          <a:xfrm>
            <a:off x="611188" y="1700213"/>
            <a:ext cx="7705725"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M. Duverger: "In a broad sense, a political regime is called the form that the difference between rulers and governed takes in a given social group... A regime is also a certain combination of a party system, a method of voting, one or more types of decision–making, one or more pressure groups"</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A political regime as a form of institutional structure and its real functioning  </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problem: the political regime is a combination and interaction of formal and informal institutions and interactions</a:t>
            </a:r>
            <a:endParaRPr lang="ru-RU" altLang="ru-RU" sz="2400" smtClean="0">
              <a:solidFill>
                <a:srgbClr val="002060"/>
              </a:solidFill>
              <a:latin typeface="Arial" panose="020B0604020202020204" pitchFamily="34" charset="0"/>
              <a:cs typeface="Arial" panose="020B0604020202020204" pitchFamily="34" charset="0"/>
            </a:endParaRPr>
          </a:p>
        </p:txBody>
      </p:sp>
      <p:sp>
        <p:nvSpPr>
          <p:cNvPr id="10244"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FA5635A9-3EA4-4439-BF6A-EA29337AFAD2}" type="slidenum">
              <a:rPr lang="ru-RU" altLang="ru-RU"/>
              <a:pPr/>
              <a:t>8</a:t>
            </a:fld>
            <a:endParaRPr lang="ru-RU" alt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50825" y="188913"/>
            <a:ext cx="8642350" cy="1295400"/>
          </a:xfrm>
        </p:spPr>
        <p:txBody>
          <a:bodyPr rtlCol="0">
            <a:normAutofit/>
          </a:bodyPr>
          <a:lstStyle/>
          <a:p>
            <a:pPr algn="ctr" fontAlgn="auto">
              <a:spcAft>
                <a:spcPts val="0"/>
              </a:spcAft>
              <a:tabLst>
                <a:tab pos="3590925" algn="l"/>
              </a:tabLst>
              <a:defRPr/>
            </a:pPr>
            <a:r>
              <a:rPr lang="ru-RU" sz="2800" b="1" dirty="0" smtClean="0">
                <a:solidFill>
                  <a:schemeClr val="accent6">
                    <a:lumMod val="75000"/>
                  </a:schemeClr>
                </a:solidFill>
              </a:rPr>
              <a:t>1. </a:t>
            </a:r>
            <a:r>
              <a:rPr lang="en-US" altLang="ru-RU" sz="2800" dirty="0">
                <a:latin typeface="Arial" panose="020B0604020202020204" pitchFamily="34" charset="0"/>
                <a:cs typeface="Arial" panose="020B0604020202020204" pitchFamily="34" charset="0"/>
              </a:rPr>
              <a:t>The concept of a political regime. The political system and the political regime</a:t>
            </a:r>
            <a:endParaRPr lang="ru-RU" sz="2800" b="1" dirty="0" smtClean="0">
              <a:solidFill>
                <a:schemeClr val="accent6">
                  <a:lumMod val="75000"/>
                </a:schemeClr>
              </a:solidFill>
            </a:endParaRPr>
          </a:p>
        </p:txBody>
      </p:sp>
      <p:sp>
        <p:nvSpPr>
          <p:cNvPr id="11267" name="Rectangle 3"/>
          <p:cNvSpPr>
            <a:spLocks noGrp="1" noChangeArrowheads="1"/>
          </p:cNvSpPr>
          <p:nvPr>
            <p:ph idx="1"/>
          </p:nvPr>
        </p:nvSpPr>
        <p:spPr bwMode="auto">
          <a:xfrm>
            <a:off x="323850" y="1700213"/>
            <a:ext cx="8569325" cy="4608512"/>
          </a:xfrm>
        </p:spPr>
        <p:txBody>
          <a:bodyPr wrap="square" numCol="1" anchor="t" anchorCtr="0" compatLnSpc="1">
            <a:prstTxWarp prst="textNoShape">
              <a:avLst/>
            </a:prstTxWarp>
          </a:bodyPr>
          <a:lstStyle/>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political regime in the context of the relationship between the State and society</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The institutional way of interaction between the government and the citizen (legislative norms – vs. – real political practices)</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The degree and quality of political participation of citizens (real involvement in political decision-making, policy implementation)</a:t>
            </a:r>
          </a:p>
          <a:p>
            <a:pPr>
              <a:lnSpc>
                <a:spcPct val="80000"/>
              </a:lnSpc>
              <a:buFont typeface="Wingdings" panose="05000000000000000000" pitchFamily="2" charset="2"/>
              <a:buChar char="Ø"/>
            </a:pPr>
            <a:r>
              <a:rPr lang="en-US" altLang="ru-RU" sz="2800" smtClean="0">
                <a:solidFill>
                  <a:srgbClr val="002060"/>
                </a:solidFill>
                <a:latin typeface="Arial" panose="020B0604020202020204" pitchFamily="34" charset="0"/>
                <a:cs typeface="Arial" panose="020B0604020202020204" pitchFamily="34" charset="0"/>
              </a:rPr>
              <a:t>The possibility of real political competition (government vs. opposition)</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role of coercion and violence</a:t>
            </a:r>
          </a:p>
          <a:p>
            <a:pPr>
              <a:lnSpc>
                <a:spcPct val="80000"/>
              </a:lnSpc>
              <a:buFont typeface="Wingdings" panose="05000000000000000000" pitchFamily="2" charset="2"/>
              <a:buChar char="q"/>
            </a:pPr>
            <a:r>
              <a:rPr lang="en-US" altLang="ru-RU" sz="2800" smtClean="0">
                <a:solidFill>
                  <a:srgbClr val="002060"/>
                </a:solidFill>
                <a:latin typeface="Arial" panose="020B0604020202020204" pitchFamily="34" charset="0"/>
                <a:cs typeface="Arial" panose="020B0604020202020204" pitchFamily="34" charset="0"/>
              </a:rPr>
              <a:t>The problem: the political regime and the social contract</a:t>
            </a:r>
            <a:endParaRPr lang="ru-RU" altLang="ru-RU" sz="2800" smtClean="0">
              <a:solidFill>
                <a:srgbClr val="002060"/>
              </a:solidFill>
              <a:latin typeface="Arial" panose="020B0604020202020204" pitchFamily="34" charset="0"/>
              <a:cs typeface="Arial" panose="020B0604020202020204" pitchFamily="34" charset="0"/>
            </a:endParaRPr>
          </a:p>
        </p:txBody>
      </p:sp>
      <p:sp>
        <p:nvSpPr>
          <p:cNvPr id="1126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A5C7B3D3-ACA8-47E0-9650-7820314E520E}" type="slidenum">
              <a:rPr lang="ru-RU" altLang="ru-RU"/>
              <a:pPr/>
              <a:t>9</a:t>
            </a:fld>
            <a:endParaRPr lang="ru-RU" alt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7627</TotalTime>
  <Words>2697</Words>
  <Application>Microsoft Office PowerPoint</Application>
  <PresentationFormat>Экран (4:3)</PresentationFormat>
  <Paragraphs>188</Paragraphs>
  <Slides>29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29</vt:i4>
      </vt:variant>
    </vt:vector>
  </HeadingPairs>
  <TitlesOfParts>
    <vt:vector size="37" baseType="lpstr">
      <vt:lpstr>Verdana</vt:lpstr>
      <vt:lpstr>Arial</vt:lpstr>
      <vt:lpstr>Calibri Light</vt:lpstr>
      <vt:lpstr>Calibri</vt:lpstr>
      <vt:lpstr>Wingdings</vt:lpstr>
      <vt:lpstr>Century Gothic</vt:lpstr>
      <vt:lpstr>Cambria</vt:lpstr>
      <vt:lpstr>Тема Office</vt:lpstr>
      <vt:lpstr>AL-FARABI KAZAKH NATIONAL UNIVERSITY</vt:lpstr>
      <vt:lpstr>Презентация PowerPoint</vt:lpstr>
      <vt:lpstr>Lecture plan:</vt:lpstr>
      <vt:lpstr>Презентация PowerPoint</vt:lpstr>
      <vt:lpstr>Презентация PowerPoint</vt:lpstr>
      <vt:lpstr>1. The concept of a political regime. The political system and the political regime</vt:lpstr>
      <vt:lpstr>1. The concept of a political regime. The political system and the political regime</vt:lpstr>
      <vt:lpstr>1. The concept of a political regime. The political system and the political regime</vt:lpstr>
      <vt:lpstr>1. The concept of a political regime. The political system and the political regime</vt:lpstr>
      <vt:lpstr>Comparative characteristics of the political system and the political regime</vt:lpstr>
      <vt:lpstr>2. Typologies of political regimes</vt:lpstr>
      <vt:lpstr>2. Typologies of political regimes</vt:lpstr>
      <vt:lpstr>2. Typologies of political regimes</vt:lpstr>
      <vt:lpstr>3. Totalitarianism</vt:lpstr>
      <vt:lpstr>Totalitarian political regime</vt:lpstr>
      <vt:lpstr>3. Totalitarianism</vt:lpstr>
      <vt:lpstr>Totalitarianism arises in the twentieth century. as a political regime and as a special model of socio-economic order characteristic of the stage of industrial development, and as an ideology</vt:lpstr>
      <vt:lpstr>3. Totalitarianism</vt:lpstr>
      <vt:lpstr>Signs of totalitarianism as a political regime (H. Arendt, K. Friedrichs and Z. Brzezinski): </vt:lpstr>
      <vt:lpstr>An authoritarian political regime</vt:lpstr>
      <vt:lpstr>4. Authoritarianism</vt:lpstr>
      <vt:lpstr>4. Authoritarianism</vt:lpstr>
      <vt:lpstr>The Origins of authoritarianism:</vt:lpstr>
      <vt:lpstr>Features of authoritarianism:</vt:lpstr>
      <vt:lpstr>The political system corresponding to authoritarianism occupies an intermediate position between totalitarianism and democracy.</vt:lpstr>
      <vt:lpstr>The specifics of modern authoritarian regimes</vt:lpstr>
      <vt:lpstr>Democratic political regime</vt:lpstr>
      <vt:lpstr>The most important signs of democracy are:</vt:lpstr>
      <vt:lpstr>The main ways (forms) of implementing democracy.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mel</dc:creator>
  <cp:lastModifiedBy>User</cp:lastModifiedBy>
  <cp:revision>556</cp:revision>
  <dcterms:created xsi:type="dcterms:W3CDTF">2007-09-08T11:50:00Z</dcterms:created>
  <dcterms:modified xsi:type="dcterms:W3CDTF">2024-02-13T06:45:08Z</dcterms:modified>
</cp:coreProperties>
</file>